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359" r:id="rId5"/>
    <p:sldId id="312" r:id="rId6"/>
    <p:sldId id="304" r:id="rId7"/>
    <p:sldId id="314" r:id="rId8"/>
    <p:sldId id="323" r:id="rId9"/>
    <p:sldId id="316" r:id="rId10"/>
    <p:sldId id="317" r:id="rId11"/>
    <p:sldId id="303" r:id="rId12"/>
    <p:sldId id="319" r:id="rId13"/>
    <p:sldId id="363" r:id="rId14"/>
    <p:sldId id="321" r:id="rId15"/>
    <p:sldId id="325" r:id="rId16"/>
    <p:sldId id="364" r:id="rId17"/>
    <p:sldId id="354" r:id="rId18"/>
    <p:sldId id="342" r:id="rId19"/>
    <p:sldId id="361" r:id="rId20"/>
    <p:sldId id="356" r:id="rId21"/>
    <p:sldId id="332" r:id="rId22"/>
    <p:sldId id="368" r:id="rId23"/>
    <p:sldId id="366" r:id="rId24"/>
    <p:sldId id="358" r:id="rId25"/>
    <p:sldId id="336" r:id="rId26"/>
    <p:sldId id="337" r:id="rId27"/>
    <p:sldId id="339" r:id="rId28"/>
    <p:sldId id="318" r:id="rId29"/>
    <p:sldId id="346" r:id="rId30"/>
    <p:sldId id="353" r:id="rId31"/>
    <p:sldId id="355" r:id="rId32"/>
    <p:sldId id="349" r:id="rId33"/>
    <p:sldId id="350" r:id="rId34"/>
    <p:sldId id="351" r:id="rId35"/>
    <p:sldId id="352"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0">
          <p15:clr>
            <a:srgbClr val="A4A3A4"/>
          </p15:clr>
        </p15:guide>
        <p15:guide id="2" pos="289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341"/>
    <a:srgbClr val="003087"/>
    <a:srgbClr val="DD1A32"/>
    <a:srgbClr val="321F30"/>
    <a:srgbClr val="595959"/>
    <a:srgbClr val="0E367A"/>
    <a:srgbClr val="031F73"/>
    <a:srgbClr val="0E1679"/>
    <a:srgbClr val="5A6378"/>
    <a:srgbClr val="0000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76380" autoAdjust="0"/>
  </p:normalViewPr>
  <p:slideViewPr>
    <p:cSldViewPr snapToGrid="0" snapToObjects="1">
      <p:cViewPr varScale="1">
        <p:scale>
          <a:sx n="110" d="100"/>
          <a:sy n="110" d="100"/>
        </p:scale>
        <p:origin x="1620" y="96"/>
      </p:cViewPr>
      <p:guideLst>
        <p:guide orient="horz" pos="430"/>
        <p:guide pos="289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376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201A53-7B93-3F48-BF9F-AEE8CBE8BD39}" type="datetimeFigureOut">
              <a:rPr lang="en-US" smtClean="0"/>
              <a:pPr/>
              <a:t>12/8/2021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A0C4EE-2AB7-9341-9E4A-CC756C31D8D5}"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31AEC9-9904-2D4E-8F2C-7B2B7E0DB6B8}" type="datetimeFigureOut">
              <a:rPr lang="en-US" smtClean="0"/>
              <a:pPr/>
              <a:t>12/8/2021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558D9-3360-6846-96DA-0729E92A871F}" type="slidenum">
              <a:rPr lang="en-US" smtClean="0"/>
              <a:pPr/>
              <a:t>‹#›</a:t>
            </a:fld>
            <a:endParaRPr lang="en-US" dirty="0"/>
          </a:p>
        </p:txBody>
      </p:sp>
    </p:spTree>
    <p:extLst>
      <p:ext uri="{BB962C8B-B14F-4D97-AF65-F5344CB8AC3E}">
        <p14:creationId xmlns:p14="http://schemas.microsoft.com/office/powerpoint/2010/main" val="30554000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healthmedicare.com/medicare-part-d-prescriptio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healthmedicare.com/medicare-part-d-prescrip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1</a:t>
            </a:fld>
            <a:endParaRPr lang="en-US" dirty="0"/>
          </a:p>
        </p:txBody>
      </p:sp>
    </p:spTree>
    <p:extLst>
      <p:ext uri="{BB962C8B-B14F-4D97-AF65-F5344CB8AC3E}">
        <p14:creationId xmlns:p14="http://schemas.microsoft.com/office/powerpoint/2010/main" val="683498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50000"/>
              </a:spcBef>
            </a:pPr>
            <a:endParaRPr lang="en-US" dirty="0">
              <a:solidFill>
                <a:srgbClr val="000016"/>
              </a:solidFill>
            </a:endParaRPr>
          </a:p>
        </p:txBody>
      </p:sp>
      <p:sp>
        <p:nvSpPr>
          <p:cNvPr id="4" name="Slide Number Placeholder 3"/>
          <p:cNvSpPr>
            <a:spLocks noGrp="1"/>
          </p:cNvSpPr>
          <p:nvPr>
            <p:ph type="sldNum" sz="quarter" idx="10"/>
          </p:nvPr>
        </p:nvSpPr>
        <p:spPr/>
        <p:txBody>
          <a:bodyPr/>
          <a:lstStyle/>
          <a:p>
            <a:fld id="{4FD558D9-3360-6846-96DA-0729E92A871F}" type="slidenum">
              <a:rPr lang="en-US" smtClean="0"/>
              <a:pPr/>
              <a:t>13</a:t>
            </a:fld>
            <a:endParaRPr lang="en-US" dirty="0"/>
          </a:p>
        </p:txBody>
      </p:sp>
    </p:spTree>
    <p:extLst>
      <p:ext uri="{BB962C8B-B14F-4D97-AF65-F5344CB8AC3E}">
        <p14:creationId xmlns:p14="http://schemas.microsoft.com/office/powerpoint/2010/main" val="51547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Most people get Part A for free, but some have to pay a premium for this coverage.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be eligible for premium-free Part A:</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An individual must be entitled to receive Medicare based on their own earnings or those of a spouse, parent, or child.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worker must have a specified number of quarters of coverage (QCs) and file an application for Social Security or Railroad Retirement Board (RRB) benefits. </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The exact number of QCs required is dependent on whether the person is filing for Part A on the basis of age, disability, or End Stage Renal Disease (ESRD).</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NOTE:</a:t>
            </a:r>
            <a:r>
              <a:rPr lang="en-US" sz="1200" b="0" i="0" kern="1200" dirty="0">
                <a:solidFill>
                  <a:schemeClr val="tx1"/>
                </a:solidFill>
                <a:effectLst/>
                <a:latin typeface="+mn-lt"/>
                <a:ea typeface="+mn-ea"/>
                <a:cs typeface="+mn-cs"/>
              </a:rPr>
              <a:t> Certain Federal, State, and local government employees pay only the Part A portion of the FICA tax. The QCs they earn can be used only to meet the requirements for premium-free Part A; they may not be used to meet the requirements for monthly Social Security benefits.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Resource: </a:t>
            </a:r>
          </a:p>
          <a:p>
            <a:r>
              <a:rPr lang="en-US" sz="1200" b="0" i="0" kern="1200" dirty="0">
                <a:solidFill>
                  <a:schemeClr val="tx1"/>
                </a:solidFill>
                <a:effectLst/>
                <a:latin typeface="+mn-lt"/>
                <a:ea typeface="+mn-ea"/>
                <a:cs typeface="+mn-cs"/>
              </a:rPr>
              <a:t>https://www.cms.gov/Medicare/Eligibility-and-Enrollment/OrigMedicarePartABEligEnrol </a:t>
            </a:r>
          </a:p>
          <a:p>
            <a:pPr>
              <a:lnSpc>
                <a:spcPct val="80000"/>
              </a:lnSpc>
              <a:spcBef>
                <a:spcPct val="50000"/>
              </a:spcBef>
            </a:pPr>
            <a:endParaRPr lang="en-US" dirty="0">
              <a:solidFill>
                <a:srgbClr val="000016"/>
              </a:solidFill>
            </a:endParaRPr>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14</a:t>
            </a:fld>
            <a:endParaRPr lang="en-US" dirty="0"/>
          </a:p>
        </p:txBody>
      </p:sp>
    </p:spTree>
    <p:extLst>
      <p:ext uri="{BB962C8B-B14F-4D97-AF65-F5344CB8AC3E}">
        <p14:creationId xmlns:p14="http://schemas.microsoft.com/office/powerpoint/2010/main" val="1479001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be eligible for premium Part A, an individual must be age 65 or older and be enrolled in Part B. Enrollment in premium Part A and Part B can only happen at certain times. (The section titled Enrollment Periods and When Coverage Begins explains the times when someone can enroll).</a:t>
            </a:r>
          </a:p>
          <a:p>
            <a:pPr>
              <a:lnSpc>
                <a:spcPct val="80000"/>
              </a:lnSpc>
              <a:spcBef>
                <a:spcPct val="50000"/>
              </a:spcBef>
            </a:pPr>
            <a:endParaRPr lang="en-US" dirty="0">
              <a:solidFill>
                <a:srgbClr val="000016"/>
              </a:solidFill>
            </a:endParaRPr>
          </a:p>
          <a:p>
            <a:pPr marL="0" marR="0" lvl="0" indent="0" algn="l" defTabSz="457200" rtl="0" eaLnBrk="1" fontAlgn="auto" latinLnBrk="0" hangingPunct="1">
              <a:lnSpc>
                <a:spcPct val="80000"/>
              </a:lnSpc>
              <a:spcBef>
                <a:spcPct val="50000"/>
              </a:spcBef>
              <a:spcAft>
                <a:spcPts val="0"/>
              </a:spcAft>
              <a:buClrTx/>
              <a:buSzTx/>
              <a:buFontTx/>
              <a:buNone/>
              <a:tabLst/>
              <a:defRPr/>
            </a:pPr>
            <a:r>
              <a:rPr lang="en-US" sz="1200" b="0" i="0" kern="1200" dirty="0">
                <a:solidFill>
                  <a:schemeClr val="tx1"/>
                </a:solidFill>
                <a:effectLst/>
                <a:latin typeface="+mn-lt"/>
                <a:ea typeface="+mn-ea"/>
                <a:cs typeface="+mn-cs"/>
              </a:rPr>
              <a:t>Resourced: </a:t>
            </a:r>
          </a:p>
          <a:p>
            <a:pPr marL="0" marR="0" lvl="0" indent="0" algn="l" defTabSz="457200" rtl="0" eaLnBrk="1" fontAlgn="auto" latinLnBrk="0" hangingPunct="1">
              <a:lnSpc>
                <a:spcPct val="80000"/>
              </a:lnSpc>
              <a:spcBef>
                <a:spcPct val="50000"/>
              </a:spcBef>
              <a:spcAft>
                <a:spcPts val="0"/>
              </a:spcAft>
              <a:buClrTx/>
              <a:buSzTx/>
              <a:buFontTx/>
              <a:buNone/>
              <a:tabLst/>
              <a:defRPr/>
            </a:pPr>
            <a:r>
              <a:rPr lang="en-US" sz="1200" b="0" i="0" kern="1200" dirty="0">
                <a:solidFill>
                  <a:schemeClr val="tx1"/>
                </a:solidFill>
                <a:effectLst/>
                <a:latin typeface="+mn-lt"/>
                <a:ea typeface="+mn-ea"/>
                <a:cs typeface="+mn-cs"/>
              </a:rPr>
              <a:t>https://www.medicare.gov/your-medicare-costs/medicare-costs-at-a-glance</a:t>
            </a:r>
          </a:p>
          <a:p>
            <a:pPr marL="0" marR="0" lvl="0" indent="0" algn="l" defTabSz="457200" rtl="0" eaLnBrk="1" fontAlgn="auto" latinLnBrk="0" hangingPunct="1">
              <a:lnSpc>
                <a:spcPct val="80000"/>
              </a:lnSpc>
              <a:spcBef>
                <a:spcPct val="50000"/>
              </a:spcBef>
              <a:spcAft>
                <a:spcPts val="0"/>
              </a:spcAft>
              <a:buClrTx/>
              <a:buSzTx/>
              <a:buFontTx/>
              <a:buNone/>
              <a:tabLst/>
              <a:defRPr/>
            </a:pPr>
            <a:r>
              <a:rPr lang="en-US" sz="1200" b="0" i="0" kern="1200" dirty="0">
                <a:solidFill>
                  <a:schemeClr val="tx1"/>
                </a:solidFill>
                <a:effectLst/>
                <a:latin typeface="+mn-lt"/>
                <a:ea typeface="+mn-ea"/>
                <a:cs typeface="+mn-cs"/>
              </a:rPr>
              <a:t>https://www.cms.gov/Medicare/Eligibility-and-Enrollment/OrigMedicarePartABEligEnrol </a:t>
            </a:r>
          </a:p>
          <a:p>
            <a:pPr marL="0" marR="0" lvl="0" indent="0" algn="l" defTabSz="457200" rtl="0" eaLnBrk="1" fontAlgn="auto" latinLnBrk="0" hangingPunct="1">
              <a:lnSpc>
                <a:spcPct val="80000"/>
              </a:lnSpc>
              <a:spcBef>
                <a:spcPct val="50000"/>
              </a:spcBef>
              <a:spcAft>
                <a:spcPts val="0"/>
              </a:spcAft>
              <a:buClrTx/>
              <a:buSzTx/>
              <a:buFontTx/>
              <a:buNone/>
              <a:tabLst/>
              <a:defRPr/>
            </a:pPr>
            <a:r>
              <a:rPr lang="en-US" sz="1200" b="0" i="0" kern="1200" dirty="0">
                <a:solidFill>
                  <a:schemeClr val="tx1"/>
                </a:solidFill>
                <a:effectLst/>
                <a:latin typeface="+mn-lt"/>
                <a:ea typeface="+mn-ea"/>
                <a:cs typeface="+mn-cs"/>
              </a:rPr>
              <a:t>https://www.medicare.gov/your-medicare-costs/part-a-costs</a:t>
            </a:r>
          </a:p>
          <a:p>
            <a:pPr>
              <a:lnSpc>
                <a:spcPct val="80000"/>
              </a:lnSpc>
              <a:spcBef>
                <a:spcPct val="50000"/>
              </a:spcBef>
            </a:pPr>
            <a:endParaRPr lang="en-US" dirty="0">
              <a:solidFill>
                <a:srgbClr val="000016"/>
              </a:solidFill>
            </a:endParaRPr>
          </a:p>
          <a:p>
            <a:pPr>
              <a:lnSpc>
                <a:spcPct val="80000"/>
              </a:lnSpc>
              <a:spcBef>
                <a:spcPct val="50000"/>
              </a:spcBef>
            </a:pPr>
            <a:endParaRPr lang="en-US" dirty="0">
              <a:solidFill>
                <a:srgbClr val="000016"/>
              </a:solidFill>
            </a:endParaRPr>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15</a:t>
            </a:fld>
            <a:endParaRPr lang="en-US" dirty="0"/>
          </a:p>
        </p:txBody>
      </p:sp>
    </p:spTree>
    <p:extLst>
      <p:ext uri="{BB962C8B-B14F-4D97-AF65-F5344CB8AC3E}">
        <p14:creationId xmlns:p14="http://schemas.microsoft.com/office/powerpoint/2010/main" val="50473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ct val="50000"/>
              </a:spcBef>
              <a:spcAft>
                <a:spcPts val="0"/>
              </a:spcAft>
              <a:buClrTx/>
              <a:buSzTx/>
              <a:buFontTx/>
              <a:buNone/>
              <a:tabLst/>
              <a:defRPr/>
            </a:pPr>
            <a:r>
              <a:rPr lang="en-US" b="1" dirty="0"/>
              <a:t>Medicare and You Handbook 2022:</a:t>
            </a:r>
          </a:p>
          <a:p>
            <a:pPr marL="0" marR="0" lvl="0" indent="0" algn="l" defTabSz="457200" rtl="0" eaLnBrk="1" fontAlgn="auto" latinLnBrk="0" hangingPunct="1">
              <a:lnSpc>
                <a:spcPct val="80000"/>
              </a:lnSpc>
              <a:spcBef>
                <a:spcPct val="50000"/>
              </a:spcBef>
              <a:spcAft>
                <a:spcPts val="0"/>
              </a:spcAft>
              <a:buClrTx/>
              <a:buSzTx/>
              <a:buFontTx/>
              <a:buNone/>
              <a:tabLst/>
              <a:defRPr/>
            </a:pPr>
            <a:r>
              <a:rPr lang="en-US" dirty="0"/>
              <a:t>Part B (Medical Insurance) Helps cover: • Services from doctors and other health care providers • Outpatient care • Home health care • Durable medical equipment (like wheelchairs, walkers, hospital beds, and other equipment) • Many preventive services (like screenings, shots or vaccines, and yearly “Wellness” visits) </a:t>
            </a:r>
            <a:endParaRPr lang="en-US" b="1" dirty="0">
              <a:solidFill>
                <a:srgbClr val="003087"/>
              </a:solidFill>
            </a:endParaRPr>
          </a:p>
          <a:p>
            <a:pPr marL="0" marR="0" lvl="0" indent="0" algn="l" defTabSz="457200" rtl="0" eaLnBrk="1" fontAlgn="auto" latinLnBrk="0" hangingPunct="1">
              <a:lnSpc>
                <a:spcPct val="80000"/>
              </a:lnSpc>
              <a:spcBef>
                <a:spcPct val="50000"/>
              </a:spcBef>
              <a:spcAft>
                <a:spcPts val="0"/>
              </a:spcAft>
              <a:buClrTx/>
              <a:buSzTx/>
              <a:buFontTx/>
              <a:buNone/>
              <a:tabLst/>
              <a:defRPr/>
            </a:pPr>
            <a:endParaRPr lang="en-US" b="1" dirty="0">
              <a:solidFill>
                <a:srgbClr val="003087"/>
              </a:solidFill>
            </a:endParaRPr>
          </a:p>
          <a:p>
            <a:pPr marL="0" marR="0" lvl="0" indent="0" algn="l" defTabSz="457200" rtl="0" eaLnBrk="1" fontAlgn="auto" latinLnBrk="0" hangingPunct="1">
              <a:lnSpc>
                <a:spcPct val="80000"/>
              </a:lnSpc>
              <a:spcBef>
                <a:spcPct val="50000"/>
              </a:spcBef>
              <a:spcAft>
                <a:spcPts val="0"/>
              </a:spcAft>
              <a:buClrTx/>
              <a:buSzTx/>
              <a:buFontTx/>
              <a:buNone/>
              <a:tabLst/>
              <a:defRPr/>
            </a:pPr>
            <a:r>
              <a:rPr lang="en-US" b="1" dirty="0">
                <a:solidFill>
                  <a:srgbClr val="003087"/>
                </a:solidFill>
              </a:rPr>
              <a:t>hospital stays, but not limited to Blood Tests, X-rays, Durable medical equipment such as Wheelchair and Hospital bed</a:t>
            </a:r>
          </a:p>
          <a:p>
            <a:pPr>
              <a:lnSpc>
                <a:spcPct val="80000"/>
              </a:lnSpc>
              <a:spcBef>
                <a:spcPct val="50000"/>
              </a:spcBef>
            </a:pPr>
            <a:endParaRPr lang="en-US" dirty="0">
              <a:solidFill>
                <a:srgbClr val="000016"/>
              </a:solidFill>
            </a:endParaRPr>
          </a:p>
        </p:txBody>
      </p:sp>
      <p:sp>
        <p:nvSpPr>
          <p:cNvPr id="4" name="Slide Number Placeholder 3"/>
          <p:cNvSpPr>
            <a:spLocks noGrp="1"/>
          </p:cNvSpPr>
          <p:nvPr>
            <p:ph type="sldNum" sz="quarter" idx="10"/>
          </p:nvPr>
        </p:nvSpPr>
        <p:spPr/>
        <p:txBody>
          <a:bodyPr/>
          <a:lstStyle/>
          <a:p>
            <a:fld id="{4FD558D9-3360-6846-96DA-0729E92A871F}" type="slidenum">
              <a:rPr lang="en-US" smtClean="0"/>
              <a:pPr/>
              <a:t>16</a:t>
            </a:fld>
            <a:endParaRPr lang="en-US" dirty="0"/>
          </a:p>
        </p:txBody>
      </p:sp>
    </p:spTree>
    <p:extLst>
      <p:ext uri="{BB962C8B-B14F-4D97-AF65-F5344CB8AC3E}">
        <p14:creationId xmlns:p14="http://schemas.microsoft.com/office/powerpoint/2010/main" val="417670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Individuals already receiving Social Security or RRB benefits at least 4 months before being eligible for Medicare and residing in the United States (except residents of Puerto Rico) are automatically enrolled in both premium-free Part A and Part B.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People who are automatically enrolled have the choice whether they want to keep or refuse Part B coverage. People living in Puerto Rico who are eligible for automatic enrollment are only enrolled in premium-free Part A; they must actively enroll in Part B to get this coverage.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Individuals who are not receiving a Social Security or RRB benefit are not automatically enrolled. Individuals who previously refused Part B, or who terminated their Part B enrollment, may enroll (or re-enroll) in Part B only during certain enrollment periods.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most cases, if someone does not enroll in Medicare Part B (Medical Insurance) when first eligible, they will have to pay a late enrollment penalty for as long as they have Part B.</a:t>
            </a:r>
          </a:p>
          <a:p>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Resource: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https://www.cms.gov/Medicare/Eligibility-and-Enrollment/OrigMedicarePartABEligEnrol </a:t>
            </a:r>
          </a:p>
          <a:p>
            <a:endParaRPr lang="en-US" sz="1200" b="0" i="0" kern="1200" dirty="0">
              <a:solidFill>
                <a:schemeClr val="tx1"/>
              </a:solidFill>
              <a:effectLst/>
              <a:latin typeface="+mn-lt"/>
              <a:ea typeface="+mn-ea"/>
              <a:cs typeface="+mn-cs"/>
            </a:endParaRPr>
          </a:p>
          <a:p>
            <a:pPr>
              <a:lnSpc>
                <a:spcPct val="80000"/>
              </a:lnSpc>
              <a:spcBef>
                <a:spcPct val="50000"/>
              </a:spcBef>
            </a:pPr>
            <a:endParaRPr lang="en-US" dirty="0">
              <a:solidFill>
                <a:srgbClr val="000016"/>
              </a:solidFill>
            </a:endParaRPr>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17</a:t>
            </a:fld>
            <a:endParaRPr lang="en-US" dirty="0"/>
          </a:p>
        </p:txBody>
      </p:sp>
    </p:spTree>
    <p:extLst>
      <p:ext uri="{BB962C8B-B14F-4D97-AF65-F5344CB8AC3E}">
        <p14:creationId xmlns:p14="http://schemas.microsoft.com/office/powerpoint/2010/main" val="3481203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0" dirty="0">
                <a:solidFill>
                  <a:srgbClr val="000016"/>
                </a:solidFill>
              </a:rPr>
              <a:t>Part C is a Medicare Prescription Drug Plan (MAPD). These are p</a:t>
            </a:r>
            <a:r>
              <a:rPr lang="en-US" dirty="0">
                <a:solidFill>
                  <a:srgbClr val="000016"/>
                </a:solidFill>
              </a:rPr>
              <a:t>lans with</a:t>
            </a:r>
            <a:r>
              <a:rPr lang="en-US" baseline="0" dirty="0">
                <a:solidFill>
                  <a:srgbClr val="000016"/>
                </a:solidFill>
              </a:rPr>
              <a:t> prescription drug coverage</a:t>
            </a:r>
            <a:endParaRPr lang="en-US" dirty="0">
              <a:solidFill>
                <a:srgbClr val="000016"/>
              </a:solidFill>
            </a:endParaRPr>
          </a:p>
          <a:p>
            <a:pPr marL="174588" indent="-174588">
              <a:lnSpc>
                <a:spcPct val="90000"/>
              </a:lnSpc>
              <a:buFont typeface="Arial" panose="020B0604020202020204" pitchFamily="34" charset="0"/>
              <a:buChar char="•"/>
            </a:pPr>
            <a:r>
              <a:rPr lang="en-US" dirty="0">
                <a:solidFill>
                  <a:srgbClr val="000016"/>
                </a:solidFill>
              </a:rPr>
              <a:t>Offered by private companies</a:t>
            </a:r>
          </a:p>
          <a:p>
            <a:pPr marL="174588" indent="-174588">
              <a:lnSpc>
                <a:spcPct val="90000"/>
              </a:lnSpc>
              <a:buFont typeface="Arial" panose="020B0604020202020204" pitchFamily="34" charset="0"/>
              <a:buChar char="•"/>
            </a:pPr>
            <a:r>
              <a:rPr lang="en-US" dirty="0">
                <a:solidFill>
                  <a:srgbClr val="000016"/>
                </a:solidFill>
              </a:rPr>
              <a:t>Often offers additional coverage like vision, gym and dental</a:t>
            </a:r>
          </a:p>
          <a:p>
            <a:pPr>
              <a:lnSpc>
                <a:spcPct val="90000"/>
              </a:lnSpc>
            </a:pPr>
            <a:r>
              <a:rPr lang="en-US" dirty="0">
                <a:solidFill>
                  <a:srgbClr val="000016"/>
                </a:solidFill>
              </a:rPr>
              <a:t>Additional coverage may vary depending on plan and county</a:t>
            </a:r>
          </a:p>
          <a:p>
            <a:pPr>
              <a:lnSpc>
                <a:spcPct val="90000"/>
              </a:lnSpc>
            </a:pPr>
            <a:endParaRPr lang="en-US" dirty="0">
              <a:solidFill>
                <a:srgbClr val="000016"/>
              </a:solidFill>
            </a:endParaRPr>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18</a:t>
            </a:fld>
            <a:endParaRPr lang="en-US" dirty="0"/>
          </a:p>
        </p:txBody>
      </p:sp>
    </p:spTree>
    <p:extLst>
      <p:ext uri="{BB962C8B-B14F-4D97-AF65-F5344CB8AC3E}">
        <p14:creationId xmlns:p14="http://schemas.microsoft.com/office/powerpoint/2010/main" val="2058056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https://www.medicare.gov/sign-up-change-plans/types-of-medicare-health-plans/medicare-advantage-plans/how-do-medicare-advantage-plans-work</a:t>
            </a:r>
          </a:p>
        </p:txBody>
      </p:sp>
      <p:sp>
        <p:nvSpPr>
          <p:cNvPr id="4" name="Slide Number Placeholder 3"/>
          <p:cNvSpPr>
            <a:spLocks noGrp="1"/>
          </p:cNvSpPr>
          <p:nvPr>
            <p:ph type="sldNum" sz="quarter" idx="10"/>
          </p:nvPr>
        </p:nvSpPr>
        <p:spPr/>
        <p:txBody>
          <a:bodyPr/>
          <a:lstStyle/>
          <a:p>
            <a:fld id="{4FD558D9-3360-6846-96DA-0729E92A871F}" type="slidenum">
              <a:rPr lang="en-US" smtClean="0"/>
              <a:pPr/>
              <a:t>19</a:t>
            </a:fld>
            <a:endParaRPr lang="en-US" dirty="0"/>
          </a:p>
        </p:txBody>
      </p:sp>
    </p:spTree>
    <p:extLst>
      <p:ext uri="{BB962C8B-B14F-4D97-AF65-F5344CB8AC3E}">
        <p14:creationId xmlns:p14="http://schemas.microsoft.com/office/powerpoint/2010/main" val="3799655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50000"/>
              </a:spcBef>
            </a:pPr>
            <a:endParaRPr lang="en-US" dirty="0">
              <a:solidFill>
                <a:srgbClr val="000016"/>
              </a:solidFill>
            </a:endParaRPr>
          </a:p>
        </p:txBody>
      </p:sp>
      <p:sp>
        <p:nvSpPr>
          <p:cNvPr id="4" name="Slide Number Placeholder 3"/>
          <p:cNvSpPr>
            <a:spLocks noGrp="1"/>
          </p:cNvSpPr>
          <p:nvPr>
            <p:ph type="sldNum" sz="quarter" idx="10"/>
          </p:nvPr>
        </p:nvSpPr>
        <p:spPr/>
        <p:txBody>
          <a:bodyPr/>
          <a:lstStyle/>
          <a:p>
            <a:fld id="{4FD558D9-3360-6846-96DA-0729E92A871F}" type="slidenum">
              <a:rPr lang="en-US" smtClean="0"/>
              <a:pPr/>
              <a:t>20</a:t>
            </a:fld>
            <a:endParaRPr lang="en-US" dirty="0"/>
          </a:p>
        </p:txBody>
      </p:sp>
    </p:spTree>
    <p:extLst>
      <p:ext uri="{BB962C8B-B14F-4D97-AF65-F5344CB8AC3E}">
        <p14:creationId xmlns:p14="http://schemas.microsoft.com/office/powerpoint/2010/main" val="1615836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and</a:t>
            </a:r>
            <a:r>
              <a:rPr lang="en-US" baseline="0" dirty="0"/>
              <a:t> You hand book.</a:t>
            </a:r>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21</a:t>
            </a:fld>
            <a:endParaRPr lang="en-US" dirty="0"/>
          </a:p>
        </p:txBody>
      </p:sp>
    </p:spTree>
    <p:extLst>
      <p:ext uri="{BB962C8B-B14F-4D97-AF65-F5344CB8AC3E}">
        <p14:creationId xmlns:p14="http://schemas.microsoft.com/office/powerpoint/2010/main" val="1905431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Eligible beneficiaries who have limited income may qualify for a government program that helps pay for </a:t>
            </a:r>
            <a:r>
              <a:rPr lang="en-US" dirty="0">
                <a:hlinkClick r:id="rId3"/>
              </a:rPr>
              <a:t>Medicare Part D prescription drug</a:t>
            </a:r>
            <a:r>
              <a:rPr lang="en-US" dirty="0"/>
              <a:t> costs</a:t>
            </a:r>
          </a:p>
          <a:p>
            <a:endParaRPr lang="en-US" dirty="0"/>
          </a:p>
          <a:p>
            <a:r>
              <a:rPr lang="en-US" dirty="0"/>
              <a:t>Resource:</a:t>
            </a:r>
          </a:p>
          <a:p>
            <a:r>
              <a:rPr lang="en-US" dirty="0"/>
              <a:t>ssa.gov/benefits/medicare/prescriptionhelp/ </a:t>
            </a:r>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22</a:t>
            </a:fld>
            <a:endParaRPr lang="en-US" dirty="0"/>
          </a:p>
        </p:txBody>
      </p:sp>
    </p:spTree>
    <p:extLst>
      <p:ext uri="{BB962C8B-B14F-4D97-AF65-F5344CB8AC3E}">
        <p14:creationId xmlns:p14="http://schemas.microsoft.com/office/powerpoint/2010/main" val="17143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16"/>
                </a:solidFill>
              </a:rPr>
              <a:t>During this meeting we will discuss:</a:t>
            </a:r>
          </a:p>
          <a:p>
            <a:pPr marL="174588" indent="-174588">
              <a:lnSpc>
                <a:spcPct val="150000"/>
              </a:lnSpc>
              <a:buFont typeface="Arial" panose="020B0604020202020204" pitchFamily="34" charset="0"/>
              <a:buChar char="•"/>
            </a:pPr>
            <a:r>
              <a:rPr lang="en-US" altLang="en-US" dirty="0">
                <a:solidFill>
                  <a:srgbClr val="000016"/>
                </a:solidFill>
                <a:ea typeface="ＭＳ Ｐゴシック" pitchFamily="34" charset="-128"/>
              </a:rPr>
              <a:t>Medicare Basics</a:t>
            </a:r>
          </a:p>
          <a:p>
            <a:pPr marL="640154" lvl="1" indent="-174588">
              <a:lnSpc>
                <a:spcPct val="150000"/>
              </a:lnSpc>
              <a:buFont typeface="Arial" panose="020B0604020202020204" pitchFamily="34" charset="0"/>
              <a:buChar char="•"/>
            </a:pPr>
            <a:r>
              <a:rPr lang="en-US" altLang="en-US" dirty="0">
                <a:solidFill>
                  <a:srgbClr val="000016"/>
                </a:solidFill>
                <a:ea typeface="ＭＳ Ｐゴシック" pitchFamily="34" charset="-128"/>
              </a:rPr>
              <a:t>Including its history and how it works</a:t>
            </a:r>
          </a:p>
          <a:p>
            <a:pPr marL="174588" indent="-174588">
              <a:lnSpc>
                <a:spcPct val="150000"/>
              </a:lnSpc>
              <a:buFont typeface="Arial" panose="020B0604020202020204" pitchFamily="34" charset="0"/>
              <a:buChar char="•"/>
            </a:pPr>
            <a:r>
              <a:rPr lang="en-US" altLang="en-US" dirty="0">
                <a:solidFill>
                  <a:srgbClr val="000016"/>
                </a:solidFill>
                <a:ea typeface="ＭＳ Ｐゴシック" pitchFamily="34" charset="-128"/>
              </a:rPr>
              <a:t>Medicare Advantage Plan Basics</a:t>
            </a:r>
          </a:p>
          <a:p>
            <a:pPr marL="640154" lvl="1" indent="-174588">
              <a:lnSpc>
                <a:spcPct val="150000"/>
              </a:lnSpc>
              <a:buFont typeface="Arial" panose="020B0604020202020204" pitchFamily="34" charset="0"/>
              <a:buChar char="•"/>
            </a:pPr>
            <a:r>
              <a:rPr lang="en-US" altLang="en-US" dirty="0">
                <a:solidFill>
                  <a:srgbClr val="000016"/>
                </a:solidFill>
                <a:ea typeface="ＭＳ Ｐゴシック" pitchFamily="34" charset="-128"/>
              </a:rPr>
              <a:t>And how it works</a:t>
            </a:r>
          </a:p>
          <a:p>
            <a:pPr marL="174588" indent="-174588">
              <a:lnSpc>
                <a:spcPct val="150000"/>
              </a:lnSpc>
              <a:buFont typeface="Arial" panose="020B0604020202020204" pitchFamily="34" charset="0"/>
              <a:buChar char="•"/>
            </a:pPr>
            <a:r>
              <a:rPr lang="en-US" altLang="en-US" dirty="0">
                <a:solidFill>
                  <a:srgbClr val="000016"/>
                </a:solidFill>
                <a:ea typeface="ＭＳ Ｐゴシック" pitchFamily="34" charset="-128"/>
              </a:rPr>
              <a:t>Eligibility requirements</a:t>
            </a:r>
          </a:p>
          <a:p>
            <a:pPr marL="174588" indent="-174588">
              <a:lnSpc>
                <a:spcPct val="150000"/>
              </a:lnSpc>
              <a:buFont typeface="Arial" panose="020B0604020202020204" pitchFamily="34" charset="0"/>
              <a:buChar char="•"/>
            </a:pPr>
            <a:r>
              <a:rPr lang="en-US" altLang="en-US" dirty="0">
                <a:solidFill>
                  <a:srgbClr val="000016"/>
                </a:solidFill>
                <a:ea typeface="ＭＳ Ｐゴシック" pitchFamily="34" charset="-128"/>
              </a:rPr>
              <a:t>Election Periods</a:t>
            </a:r>
          </a:p>
          <a:p>
            <a:pPr marL="174588" indent="-174588">
              <a:lnSpc>
                <a:spcPct val="150000"/>
              </a:lnSpc>
              <a:buFont typeface="Arial" panose="020B0604020202020204" pitchFamily="34" charset="0"/>
              <a:buChar char="•"/>
            </a:pPr>
            <a:r>
              <a:rPr lang="en-US" altLang="en-US" dirty="0">
                <a:solidFill>
                  <a:srgbClr val="000016"/>
                </a:solidFill>
                <a:ea typeface="ＭＳ Ｐゴシック" pitchFamily="34" charset="-128"/>
              </a:rPr>
              <a:t>Medicare resources</a:t>
            </a:r>
          </a:p>
          <a:p>
            <a:endParaRPr lang="en-US" dirty="0">
              <a:solidFill>
                <a:srgbClr val="000016"/>
              </a:solidFill>
            </a:endParaRPr>
          </a:p>
        </p:txBody>
      </p:sp>
      <p:sp>
        <p:nvSpPr>
          <p:cNvPr id="4" name="Slide Number Placeholder 3"/>
          <p:cNvSpPr>
            <a:spLocks noGrp="1"/>
          </p:cNvSpPr>
          <p:nvPr>
            <p:ph type="sldNum" sz="quarter" idx="10"/>
          </p:nvPr>
        </p:nvSpPr>
        <p:spPr/>
        <p:txBody>
          <a:bodyPr/>
          <a:lstStyle/>
          <a:p>
            <a:fld id="{4FD558D9-3360-6846-96DA-0729E92A871F}" type="slidenum">
              <a:rPr lang="en-US" smtClean="0"/>
              <a:pPr/>
              <a:t>2</a:t>
            </a:fld>
            <a:endParaRPr lang="en-US" dirty="0"/>
          </a:p>
        </p:txBody>
      </p:sp>
    </p:spTree>
    <p:extLst>
      <p:ext uri="{BB962C8B-B14F-4D97-AF65-F5344CB8AC3E}">
        <p14:creationId xmlns:p14="http://schemas.microsoft.com/office/powerpoint/2010/main" val="144771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https://www.medicare.gov/Pubs/pdf/10050-Medicare-and-You.pdf </a:t>
            </a:r>
            <a:endParaRPr lang="en-US" b="1" u="sng" dirty="0">
              <a:solidFill>
                <a:srgbClr val="000016"/>
              </a:solidFill>
            </a:endParaRPr>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23</a:t>
            </a:fld>
            <a:endParaRPr lang="en-US" dirty="0"/>
          </a:p>
        </p:txBody>
      </p:sp>
    </p:spTree>
    <p:extLst>
      <p:ext uri="{BB962C8B-B14F-4D97-AF65-F5344CB8AC3E}">
        <p14:creationId xmlns:p14="http://schemas.microsoft.com/office/powerpoint/2010/main" val="1346737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31F73"/>
                </a:solidFill>
                <a:ea typeface="ＭＳ Ｐゴシック" pitchFamily="34" charset="-128"/>
              </a:rPr>
              <a:t>Having a coordinated Health Care Team is beneficial to your well-being</a:t>
            </a:r>
          </a:p>
          <a:p>
            <a:r>
              <a:rPr lang="en-US" altLang="en-US" dirty="0">
                <a:solidFill>
                  <a:srgbClr val="031F73"/>
                </a:solidFill>
                <a:ea typeface="ＭＳ Ｐゴシック" pitchFamily="34" charset="-128"/>
              </a:rPr>
              <a:t>Once you become a member of a Medicare Advantage Plan, you will work together with your PCP to coordinate care with your Specialists, Pharmacy, Hospital, Lab, etc.</a:t>
            </a:r>
            <a:endParaRPr lang="en-US" dirty="0">
              <a:solidFill>
                <a:srgbClr val="031F73"/>
              </a:solidFill>
            </a:endParaRPr>
          </a:p>
          <a:p>
            <a:pPr marL="181222" indent="-181222">
              <a:buFont typeface="Arial" panose="020B0604020202020204" pitchFamily="34" charset="0"/>
              <a:buChar char="•"/>
            </a:pPr>
            <a:r>
              <a:rPr lang="en-US" dirty="0">
                <a:solidFill>
                  <a:srgbClr val="031F73"/>
                </a:solidFill>
              </a:rPr>
              <a:t>PCP – Service as the first contact for members routine services and health concerns</a:t>
            </a:r>
          </a:p>
          <a:p>
            <a:pPr marL="181222" indent="-181222">
              <a:buFont typeface="Arial" panose="020B0604020202020204" pitchFamily="34" charset="0"/>
              <a:buChar char="•"/>
            </a:pPr>
            <a:r>
              <a:rPr lang="en-US" dirty="0">
                <a:solidFill>
                  <a:srgbClr val="031F73"/>
                </a:solidFill>
              </a:rPr>
              <a:t>Pharmacy – Members can get prescribed medications</a:t>
            </a:r>
          </a:p>
          <a:p>
            <a:pPr marL="181222" indent="-181222">
              <a:buFont typeface="Arial" panose="020B0604020202020204" pitchFamily="34" charset="0"/>
              <a:buChar char="•"/>
            </a:pPr>
            <a:r>
              <a:rPr lang="en-US" dirty="0">
                <a:solidFill>
                  <a:srgbClr val="031F73"/>
                </a:solidFill>
              </a:rPr>
              <a:t>Labs – Members can get routine and diagnostic lab test</a:t>
            </a:r>
          </a:p>
          <a:p>
            <a:pPr marL="181222" indent="-181222">
              <a:buFont typeface="Arial" panose="020B0604020202020204" pitchFamily="34" charset="0"/>
              <a:buChar char="•"/>
            </a:pPr>
            <a:r>
              <a:rPr lang="en-US" dirty="0">
                <a:solidFill>
                  <a:srgbClr val="031F73"/>
                </a:solidFill>
              </a:rPr>
              <a:t>Specialist – Members are referred to Specialist based on medical necessity</a:t>
            </a:r>
          </a:p>
          <a:p>
            <a:pPr defTabSz="483259">
              <a:lnSpc>
                <a:spcPct val="80000"/>
              </a:lnSpc>
              <a:spcBef>
                <a:spcPct val="50000"/>
              </a:spcBef>
              <a:defRPr/>
            </a:pPr>
            <a:endParaRPr lang="en-US" b="1" dirty="0">
              <a:solidFill>
                <a:srgbClr val="000016"/>
              </a:solidFill>
            </a:endParaRPr>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24</a:t>
            </a:fld>
            <a:endParaRPr lang="en-US" dirty="0"/>
          </a:p>
        </p:txBody>
      </p:sp>
    </p:spTree>
    <p:extLst>
      <p:ext uri="{BB962C8B-B14F-4D97-AF65-F5344CB8AC3E}">
        <p14:creationId xmlns:p14="http://schemas.microsoft.com/office/powerpoint/2010/main" val="1625790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567">
              <a:defRPr/>
            </a:pPr>
            <a:r>
              <a:rPr lang="en-US" dirty="0">
                <a:solidFill>
                  <a:srgbClr val="000016"/>
                </a:solidFill>
              </a:rPr>
              <a:t>May enroll 3 months prior to birth month, birth month, and 3 months after birth month (7 months total)</a:t>
            </a:r>
            <a:br>
              <a:rPr lang="en-US" dirty="0"/>
            </a:br>
            <a:r>
              <a:rPr lang="en-US" dirty="0"/>
              <a:t>Eligible beneficiaries who have limited income may qualify for a government program that helps pay for </a:t>
            </a:r>
            <a:r>
              <a:rPr lang="en-US" dirty="0">
                <a:hlinkClick r:id="rId3"/>
              </a:rPr>
              <a:t>Medicare Part D prescription drug</a:t>
            </a:r>
            <a:r>
              <a:rPr lang="en-US" dirty="0"/>
              <a:t> costs</a:t>
            </a:r>
          </a:p>
          <a:p>
            <a:pPr defTabSz="483259">
              <a:lnSpc>
                <a:spcPct val="80000"/>
              </a:lnSpc>
              <a:spcBef>
                <a:spcPct val="50000"/>
              </a:spcBef>
              <a:defRPr/>
            </a:pPr>
            <a:endParaRPr lang="en-US" dirty="0">
              <a:solidFill>
                <a:srgbClr val="000016"/>
              </a:solidFill>
            </a:endParaRPr>
          </a:p>
          <a:p>
            <a:pPr defTabSz="483259">
              <a:lnSpc>
                <a:spcPct val="80000"/>
              </a:lnSpc>
              <a:spcBef>
                <a:spcPct val="50000"/>
              </a:spcBef>
              <a:defRPr/>
            </a:pPr>
            <a:r>
              <a:rPr lang="en-US" dirty="0">
                <a:solidFill>
                  <a:srgbClr val="000016"/>
                </a:solidFill>
              </a:rPr>
              <a:t>NOTE- Avoid a Late Enrollment Penalty (LEP) by enrolling during your IEP</a:t>
            </a:r>
          </a:p>
          <a:p>
            <a:pPr defTabSz="483259">
              <a:lnSpc>
                <a:spcPct val="80000"/>
              </a:lnSpc>
              <a:spcBef>
                <a:spcPct val="50000"/>
              </a:spcBef>
              <a:defRPr/>
            </a:pPr>
            <a:endParaRPr lang="en-US" dirty="0">
              <a:solidFill>
                <a:srgbClr val="000016"/>
              </a:solidFill>
            </a:endParaRPr>
          </a:p>
          <a:p>
            <a:pPr defTabSz="483259">
              <a:lnSpc>
                <a:spcPct val="80000"/>
              </a:lnSpc>
              <a:spcBef>
                <a:spcPct val="50000"/>
              </a:spcBef>
              <a:defRPr/>
            </a:pPr>
            <a:endParaRPr lang="en-US" dirty="0">
              <a:solidFill>
                <a:srgbClr val="000016"/>
              </a:solidFill>
            </a:endParaRPr>
          </a:p>
          <a:p>
            <a:pPr defTabSz="483259">
              <a:lnSpc>
                <a:spcPct val="80000"/>
              </a:lnSpc>
              <a:spcBef>
                <a:spcPct val="50000"/>
              </a:spcBef>
              <a:defRPr/>
            </a:pPr>
            <a:endParaRPr lang="en-US" dirty="0">
              <a:solidFill>
                <a:srgbClr val="000016"/>
              </a:solidFill>
            </a:endParaRPr>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26</a:t>
            </a:fld>
            <a:endParaRPr lang="en-US" dirty="0"/>
          </a:p>
        </p:txBody>
      </p:sp>
    </p:spTree>
    <p:extLst>
      <p:ext uri="{BB962C8B-B14F-4D97-AF65-F5344CB8AC3E}">
        <p14:creationId xmlns:p14="http://schemas.microsoft.com/office/powerpoint/2010/main" val="1677262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information can be found on medicare.gov/sign-up-change-plans/how-do-I-get-parts-a-b/part-a-part-b-sign-up-periods</a:t>
            </a:r>
          </a:p>
          <a:p>
            <a:r>
              <a:rPr lang="en-US" baseline="0" dirty="0"/>
              <a:t>* Some examples of a valid enrollment period:  IEP, ICEP, Disability are the common SEP’s</a:t>
            </a:r>
          </a:p>
          <a:p>
            <a:r>
              <a:rPr lang="en-US" baseline="0" dirty="0"/>
              <a:t>**If you didn’t sign up when you were first eligible and you are not eligible for a Special Enrollment Period.</a:t>
            </a:r>
          </a:p>
          <a:p>
            <a:endParaRPr lang="en-US" dirty="0"/>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27</a:t>
            </a:fld>
            <a:endParaRPr lang="en-US" dirty="0"/>
          </a:p>
        </p:txBody>
      </p:sp>
    </p:spTree>
    <p:extLst>
      <p:ext uri="{BB962C8B-B14F-4D97-AF65-F5344CB8AC3E}">
        <p14:creationId xmlns:p14="http://schemas.microsoft.com/office/powerpoint/2010/main" val="2564904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59">
              <a:lnSpc>
                <a:spcPct val="80000"/>
              </a:lnSpc>
              <a:spcBef>
                <a:spcPct val="50000"/>
              </a:spcBef>
              <a:defRPr/>
            </a:pPr>
            <a:r>
              <a:rPr lang="en-US" b="1" dirty="0">
                <a:solidFill>
                  <a:srgbClr val="000016"/>
                </a:solidFill>
              </a:rPr>
              <a:t>Read Slide</a:t>
            </a:r>
          </a:p>
          <a:p>
            <a:pPr marL="171450" indent="-171450" defTabSz="483259">
              <a:lnSpc>
                <a:spcPct val="80000"/>
              </a:lnSpc>
              <a:spcBef>
                <a:spcPct val="50000"/>
              </a:spcBef>
              <a:buFont typeface="Arial" panose="020B0604020202020204" pitchFamily="34" charset="0"/>
              <a:buChar char="•"/>
              <a:defRPr/>
            </a:pPr>
            <a:r>
              <a:rPr lang="en-US" b="0" dirty="0">
                <a:solidFill>
                  <a:srgbClr val="000016"/>
                </a:solidFill>
              </a:rPr>
              <a:t>Annual Election Period- Available to all Medicare beneficiaries.</a:t>
            </a:r>
            <a:r>
              <a:rPr lang="en-US" b="0" baseline="0" dirty="0">
                <a:solidFill>
                  <a:srgbClr val="000016"/>
                </a:solidFill>
              </a:rPr>
              <a:t> All plan changes or selections will begin on January 1</a:t>
            </a:r>
            <a:r>
              <a:rPr lang="en-US" b="0" baseline="30000" dirty="0">
                <a:solidFill>
                  <a:srgbClr val="000016"/>
                </a:solidFill>
              </a:rPr>
              <a:t>st</a:t>
            </a:r>
            <a:r>
              <a:rPr lang="en-US" b="0" baseline="0" dirty="0">
                <a:solidFill>
                  <a:srgbClr val="000016"/>
                </a:solidFill>
              </a:rPr>
              <a:t> of the following year</a:t>
            </a:r>
          </a:p>
          <a:p>
            <a:pPr marL="171450" indent="-171450" defTabSz="483259">
              <a:lnSpc>
                <a:spcPct val="80000"/>
              </a:lnSpc>
              <a:spcBef>
                <a:spcPct val="50000"/>
              </a:spcBef>
              <a:buFont typeface="Arial" panose="020B0604020202020204" pitchFamily="34" charset="0"/>
              <a:buChar char="•"/>
              <a:defRPr/>
            </a:pPr>
            <a:r>
              <a:rPr lang="en-US" b="0" baseline="0" dirty="0">
                <a:solidFill>
                  <a:srgbClr val="000016"/>
                </a:solidFill>
              </a:rPr>
              <a:t>Medicare Advantage Open Enrollment Period- Available to anyone who is enrolled on a Medicare Advantage plan as of January 1</a:t>
            </a:r>
            <a:r>
              <a:rPr lang="en-US" b="0" baseline="30000" dirty="0">
                <a:solidFill>
                  <a:srgbClr val="000016"/>
                </a:solidFill>
              </a:rPr>
              <a:t>st</a:t>
            </a:r>
            <a:r>
              <a:rPr lang="en-US" b="0" baseline="0" dirty="0">
                <a:solidFill>
                  <a:srgbClr val="000016"/>
                </a:solidFill>
              </a:rPr>
              <a:t>. Allows a one time switch to either a new Medicare Advantage plan, or back to Original Medicare with or without a stand-alone Part D plan</a:t>
            </a:r>
            <a:endParaRPr lang="en-US" b="0" dirty="0">
              <a:solidFill>
                <a:srgbClr val="000016"/>
              </a:solidFill>
            </a:endParaRPr>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28</a:t>
            </a:fld>
            <a:endParaRPr lang="en-US" dirty="0"/>
          </a:p>
        </p:txBody>
      </p:sp>
    </p:spTree>
    <p:extLst>
      <p:ext uri="{BB962C8B-B14F-4D97-AF65-F5344CB8AC3E}">
        <p14:creationId xmlns:p14="http://schemas.microsoft.com/office/powerpoint/2010/main" val="2467207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dirty="0">
                <a:solidFill>
                  <a:srgbClr val="000016"/>
                </a:solidFill>
              </a:rPr>
              <a:t>Resource:</a:t>
            </a:r>
          </a:p>
          <a:p>
            <a:pPr>
              <a:lnSpc>
                <a:spcPct val="110000"/>
              </a:lnSpc>
            </a:pPr>
            <a:r>
              <a:rPr lang="en-US" u="sng" dirty="0">
                <a:solidFill>
                  <a:srgbClr val="000016"/>
                </a:solidFill>
              </a:rPr>
              <a:t>https://www.ssa.gov/agency/contact/phone.html</a:t>
            </a:r>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30</a:t>
            </a:fld>
            <a:endParaRPr lang="en-US" dirty="0"/>
          </a:p>
        </p:txBody>
      </p:sp>
    </p:spTree>
    <p:extLst>
      <p:ext uri="{BB962C8B-B14F-4D97-AF65-F5344CB8AC3E}">
        <p14:creationId xmlns:p14="http://schemas.microsoft.com/office/powerpoint/2010/main" val="34043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31</a:t>
            </a:fld>
            <a:endParaRPr lang="en-US" dirty="0"/>
          </a:p>
        </p:txBody>
      </p:sp>
    </p:spTree>
    <p:extLst>
      <p:ext uri="{BB962C8B-B14F-4D97-AF65-F5344CB8AC3E}">
        <p14:creationId xmlns:p14="http://schemas.microsoft.com/office/powerpoint/2010/main" val="3366498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32</a:t>
            </a:fld>
            <a:endParaRPr lang="en-US" dirty="0"/>
          </a:p>
        </p:txBody>
      </p:sp>
    </p:spTree>
    <p:extLst>
      <p:ext uri="{BB962C8B-B14F-4D97-AF65-F5344CB8AC3E}">
        <p14:creationId xmlns:p14="http://schemas.microsoft.com/office/powerpoint/2010/main" val="381760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2" indent="-181222">
              <a:buFont typeface="Arial" panose="020B0604020202020204" pitchFamily="34" charset="0"/>
              <a:buChar char="•"/>
            </a:pPr>
            <a:r>
              <a:rPr lang="en-US" b="1" dirty="0">
                <a:solidFill>
                  <a:srgbClr val="000016"/>
                </a:solidFill>
              </a:rPr>
              <a:t>July 30, 1965 – President Lyndon B. Johnson </a:t>
            </a:r>
            <a:r>
              <a:rPr lang="en-US" dirty="0">
                <a:solidFill>
                  <a:srgbClr val="000016"/>
                </a:solidFill>
              </a:rPr>
              <a:t>made Medicare a law by signing the H.R. 6675 ACT in Independence, Missouri</a:t>
            </a:r>
          </a:p>
          <a:p>
            <a:pPr marL="664480" lvl="1" indent="-181222">
              <a:buFont typeface="Arial" panose="020B0604020202020204" pitchFamily="34" charset="0"/>
              <a:buChar char="•"/>
            </a:pPr>
            <a:r>
              <a:rPr lang="en-US" b="1" dirty="0">
                <a:solidFill>
                  <a:srgbClr val="000016"/>
                </a:solidFill>
              </a:rPr>
              <a:t>President Harry S. Truman </a:t>
            </a:r>
            <a:r>
              <a:rPr lang="en-US" dirty="0">
                <a:solidFill>
                  <a:srgbClr val="000016"/>
                </a:solidFill>
              </a:rPr>
              <a:t>received the 1</a:t>
            </a:r>
            <a:r>
              <a:rPr lang="en-US" baseline="30000" dirty="0">
                <a:solidFill>
                  <a:srgbClr val="000016"/>
                </a:solidFill>
              </a:rPr>
              <a:t>st</a:t>
            </a:r>
            <a:r>
              <a:rPr lang="en-US" dirty="0">
                <a:solidFill>
                  <a:srgbClr val="000016"/>
                </a:solidFill>
              </a:rPr>
              <a:t> Medicare card at the ceremony</a:t>
            </a:r>
          </a:p>
          <a:p>
            <a:pPr marL="181222" indent="-181222" defTabSz="483259">
              <a:buFont typeface="Arial" panose="020B0604020202020204" pitchFamily="34" charset="0"/>
              <a:buChar char="•"/>
              <a:defRPr/>
            </a:pPr>
            <a:r>
              <a:rPr lang="en-US" b="1" dirty="0">
                <a:solidFill>
                  <a:srgbClr val="000016"/>
                </a:solidFill>
              </a:rPr>
              <a:t>1972</a:t>
            </a:r>
            <a:r>
              <a:rPr lang="en-US" dirty="0">
                <a:solidFill>
                  <a:srgbClr val="000016"/>
                </a:solidFill>
              </a:rPr>
              <a:t> – </a:t>
            </a:r>
            <a:r>
              <a:rPr lang="en-US" b="1" dirty="0">
                <a:solidFill>
                  <a:srgbClr val="000016"/>
                </a:solidFill>
              </a:rPr>
              <a:t>President Richard M. Nixon </a:t>
            </a:r>
            <a:r>
              <a:rPr lang="en-US" dirty="0">
                <a:solidFill>
                  <a:srgbClr val="000016"/>
                </a:solidFill>
              </a:rPr>
              <a:t>extended Medicare to individuals under 65 with certain disabilities and End Stage Renal Disease (ESRD)</a:t>
            </a:r>
          </a:p>
          <a:p>
            <a:pPr marL="181222" indent="-181222" defTabSz="483259">
              <a:buFont typeface="Arial" panose="020B0604020202020204" pitchFamily="34" charset="0"/>
              <a:buChar char="•"/>
              <a:defRPr/>
            </a:pPr>
            <a:r>
              <a:rPr lang="en-US" b="1" dirty="0">
                <a:solidFill>
                  <a:srgbClr val="000016"/>
                </a:solidFill>
              </a:rPr>
              <a:t>2003</a:t>
            </a:r>
            <a:r>
              <a:rPr lang="en-US" dirty="0">
                <a:solidFill>
                  <a:srgbClr val="000016"/>
                </a:solidFill>
              </a:rPr>
              <a:t> – </a:t>
            </a:r>
            <a:r>
              <a:rPr lang="en-US" b="1" dirty="0">
                <a:solidFill>
                  <a:srgbClr val="000016"/>
                </a:solidFill>
              </a:rPr>
              <a:t>President George W. Bush</a:t>
            </a:r>
            <a:r>
              <a:rPr lang="en-US" dirty="0">
                <a:solidFill>
                  <a:srgbClr val="000016"/>
                </a:solidFill>
              </a:rPr>
              <a:t> improved Medicare further by including prescription drug coverage (Part D)</a:t>
            </a:r>
          </a:p>
          <a:p>
            <a:endParaRPr lang="en-US" dirty="0"/>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4</a:t>
            </a:fld>
            <a:endParaRPr lang="en-US" dirty="0"/>
          </a:p>
        </p:txBody>
      </p:sp>
    </p:spTree>
    <p:extLst>
      <p:ext uri="{BB962C8B-B14F-4D97-AF65-F5344CB8AC3E}">
        <p14:creationId xmlns:p14="http://schemas.microsoft.com/office/powerpoint/2010/main" val="404424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2" indent="-181222">
              <a:buFont typeface="Arial" panose="020B0604020202020204" pitchFamily="34" charset="0"/>
              <a:buChar char="•"/>
            </a:pPr>
            <a:r>
              <a:rPr lang="en-US" altLang="en-US" dirty="0">
                <a:solidFill>
                  <a:srgbClr val="000016"/>
                </a:solidFill>
                <a:ea typeface="ＭＳ Ｐゴシック" pitchFamily="34" charset="-128"/>
              </a:rPr>
              <a:t>Medicare is an “entitlement” program automatically offered to people who have paid into the Social Security system for minimum of 10 years (or a total of 40 quarters) of employment.  As an entitlement program it is not based on a person’s income.  Wealthy people are entitled to it same as those with limited incomes.</a:t>
            </a:r>
          </a:p>
          <a:p>
            <a:endParaRPr lang="en-US" altLang="en-US" dirty="0">
              <a:solidFill>
                <a:srgbClr val="000016"/>
              </a:solidFill>
              <a:ea typeface="ＭＳ Ｐゴシック" pitchFamily="34" charset="-128"/>
            </a:endParaRPr>
          </a:p>
          <a:p>
            <a:pPr marL="181222" indent="-181222">
              <a:buFont typeface="Arial" panose="020B0604020202020204" pitchFamily="34" charset="0"/>
              <a:buChar char="•"/>
            </a:pPr>
            <a:r>
              <a:rPr lang="en-US" altLang="en-US" dirty="0">
                <a:solidFill>
                  <a:srgbClr val="000016"/>
                </a:solidFill>
                <a:ea typeface="ＭＳ Ｐゴシック" pitchFamily="34" charset="-128"/>
              </a:rPr>
              <a:t>Medical services are based on a fee-for-service based upon </a:t>
            </a:r>
            <a:r>
              <a:rPr lang="en-US" altLang="en-US" u="sng" dirty="0">
                <a:solidFill>
                  <a:srgbClr val="000016"/>
                </a:solidFill>
                <a:ea typeface="ＭＳ Ｐゴシック" pitchFamily="34" charset="-128"/>
              </a:rPr>
              <a:t>approved­ rates</a:t>
            </a:r>
            <a:r>
              <a:rPr lang="en-US" altLang="en-US" dirty="0">
                <a:solidFill>
                  <a:srgbClr val="000016"/>
                </a:solidFill>
                <a:ea typeface="ＭＳ Ｐゴシック" pitchFamily="34" charset="-128"/>
              </a:rPr>
              <a:t> between Medicare and the medical providers.  The beneficiary is responsible to pay for the dollar differences between the ­</a:t>
            </a:r>
            <a:r>
              <a:rPr lang="en-US" altLang="en-US" u="sng" dirty="0">
                <a:solidFill>
                  <a:srgbClr val="000016"/>
                </a:solidFill>
                <a:ea typeface="ＭＳ Ｐゴシック" pitchFamily="34" charset="-128"/>
              </a:rPr>
              <a:t>approved rates</a:t>
            </a:r>
            <a:r>
              <a:rPr lang="en-US" altLang="en-US" dirty="0">
                <a:solidFill>
                  <a:srgbClr val="000016"/>
                </a:solidFill>
                <a:ea typeface="ＭＳ Ｐゴシック" pitchFamily="34" charset="-128"/>
              </a:rPr>
              <a:t> and the actual fees charged by the medical providers</a:t>
            </a:r>
          </a:p>
          <a:p>
            <a:endParaRPr lang="en-US" altLang="en-US" dirty="0">
              <a:solidFill>
                <a:srgbClr val="000016"/>
              </a:solidFill>
              <a:ea typeface="ＭＳ Ｐゴシック" pitchFamily="34" charset="-128"/>
            </a:endParaRPr>
          </a:p>
          <a:p>
            <a:pPr marL="181222" indent="-181222">
              <a:buFont typeface="Arial" panose="020B0604020202020204" pitchFamily="34" charset="0"/>
              <a:buChar char="•"/>
            </a:pPr>
            <a:r>
              <a:rPr lang="en-US" altLang="en-US" dirty="0">
                <a:solidFill>
                  <a:srgbClr val="000016"/>
                </a:solidFill>
                <a:ea typeface="ＭＳ Ｐゴシック" pitchFamily="34" charset="-128"/>
              </a:rPr>
              <a:t>Legislation in 1965 enacted the Medicare program and it is administered by the Social Security Administration (SSA).  In 2001, SSA assigned the Center for Medicare and Medicaid Services (CMS) to manage the responsibilities and distribution of social security funds for medical services.</a:t>
            </a:r>
          </a:p>
          <a:p>
            <a:endParaRPr lang="en-US" b="1" dirty="0">
              <a:solidFill>
                <a:srgbClr val="000016"/>
              </a:solidFill>
            </a:endParaRPr>
          </a:p>
          <a:p>
            <a:pPr marL="181222" indent="-181222">
              <a:buFont typeface="Arial" panose="020B0604020202020204" pitchFamily="34" charset="0"/>
              <a:buChar char="•"/>
            </a:pPr>
            <a:r>
              <a:rPr lang="en-US" b="1" dirty="0">
                <a:solidFill>
                  <a:srgbClr val="000016"/>
                </a:solidFill>
              </a:rPr>
              <a:t>Medicare</a:t>
            </a:r>
            <a:r>
              <a:rPr lang="en-US" dirty="0">
                <a:solidFill>
                  <a:srgbClr val="000016"/>
                </a:solidFill>
              </a:rPr>
              <a:t> is the federal health insurance program for people who are 65 or older, certain younger people with disabilities, and people with End-Stage Renal Disease (permanent kidney failure requiring dialysis or a transplant, sometimes called ESRD or stage 5 kidney failure)</a:t>
            </a:r>
          </a:p>
          <a:p>
            <a:pPr marL="0" indent="0">
              <a:buFont typeface="Arial" panose="020B0604020202020204" pitchFamily="34" charset="0"/>
              <a:buNone/>
            </a:pPr>
            <a:endParaRPr lang="en-US" b="1" u="sng" dirty="0">
              <a:solidFill>
                <a:srgbClr val="000016"/>
              </a:solidFill>
            </a:endParaRPr>
          </a:p>
          <a:p>
            <a:pPr marL="0" indent="0">
              <a:buFont typeface="Arial" panose="020B0604020202020204" pitchFamily="34" charset="0"/>
              <a:buNone/>
            </a:pPr>
            <a:r>
              <a:rPr lang="en-US" b="1" u="sng" dirty="0">
                <a:solidFill>
                  <a:srgbClr val="000016"/>
                </a:solidFill>
              </a:rPr>
              <a:t>Resource: </a:t>
            </a:r>
          </a:p>
          <a:p>
            <a:pPr marL="181222" indent="-181222">
              <a:buFont typeface="Arial" panose="020B0604020202020204" pitchFamily="34" charset="0"/>
              <a:buChar char="•"/>
            </a:pPr>
            <a:r>
              <a:rPr lang="en-US" dirty="0">
                <a:solidFill>
                  <a:srgbClr val="000016"/>
                </a:solidFill>
              </a:rPr>
              <a:t>medicare.gov/what-medicare-covers/your-medicare-coverage-choices/whats-medicare </a:t>
            </a:r>
          </a:p>
          <a:p>
            <a:pPr marL="181222" indent="-181222">
              <a:buFont typeface="Arial" panose="020B0604020202020204" pitchFamily="34" charset="0"/>
              <a:buChar char="•"/>
            </a:pPr>
            <a:r>
              <a:rPr lang="en-US" dirty="0">
                <a:solidFill>
                  <a:srgbClr val="000016"/>
                </a:solidFill>
              </a:rPr>
              <a:t>https://www.medicare.gov/about-us/how-is-medicare-funded</a:t>
            </a:r>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5</a:t>
            </a:fld>
            <a:endParaRPr lang="en-US" dirty="0"/>
          </a:p>
        </p:txBody>
      </p:sp>
    </p:spTree>
    <p:extLst>
      <p:ext uri="{BB962C8B-B14F-4D97-AF65-F5344CB8AC3E}">
        <p14:creationId xmlns:p14="http://schemas.microsoft.com/office/powerpoint/2010/main" val="1658522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Security Administration</a:t>
            </a:r>
            <a:r>
              <a:rPr lang="en-US" dirty="0"/>
              <a:t> (</a:t>
            </a:r>
            <a:r>
              <a:rPr lang="en-US" b="1" dirty="0"/>
              <a:t>SSA</a:t>
            </a:r>
            <a:r>
              <a:rPr lang="en-US" dirty="0"/>
              <a:t>) is a Federal government agency that </a:t>
            </a:r>
          </a:p>
          <a:p>
            <a:pPr marL="174588" indent="-174588">
              <a:buFont typeface="Arial" panose="020B0604020202020204" pitchFamily="34" charset="0"/>
              <a:buChar char="•"/>
            </a:pPr>
            <a:r>
              <a:rPr lang="en-US" dirty="0">
                <a:solidFill>
                  <a:srgbClr val="003087"/>
                </a:solidFill>
              </a:rPr>
              <a:t>Administers Social Security benefits for all working and retired Americans</a:t>
            </a:r>
          </a:p>
          <a:p>
            <a:pPr marL="174588" indent="-174588">
              <a:buFont typeface="Arial" panose="020B0604020202020204" pitchFamily="34" charset="0"/>
              <a:buChar char="•"/>
            </a:pPr>
            <a:r>
              <a:rPr lang="en-US" dirty="0">
                <a:solidFill>
                  <a:srgbClr val="003087"/>
                </a:solidFill>
              </a:rPr>
              <a:t>Responsible for enrolling beneficiaries into Parts A &amp; B (original Medicare)</a:t>
            </a:r>
          </a:p>
          <a:p>
            <a:pPr marL="174588" indent="-174588">
              <a:buFont typeface="Arial" panose="020B0604020202020204" pitchFamily="34" charset="0"/>
              <a:buChar char="•"/>
            </a:pPr>
            <a:r>
              <a:rPr lang="en-US" dirty="0">
                <a:solidFill>
                  <a:srgbClr val="003087"/>
                </a:solidFill>
              </a:rPr>
              <a:t>Distributes Medicare cards to beneficiaries</a:t>
            </a:r>
          </a:p>
          <a:p>
            <a:pPr marL="174588" indent="-174588">
              <a:buFont typeface="Arial" panose="020B0604020202020204" pitchFamily="34" charset="0"/>
              <a:buChar char="•"/>
            </a:pPr>
            <a:r>
              <a:rPr lang="en-US" dirty="0">
                <a:solidFill>
                  <a:srgbClr val="003087"/>
                </a:solidFill>
              </a:rPr>
              <a:t>Qualifies beneficiaries for Low Income Subsidy “Extra Help</a:t>
            </a:r>
            <a:r>
              <a:rPr lang="en-US" dirty="0">
                <a:solidFill>
                  <a:srgbClr val="11288B"/>
                </a:solidFill>
              </a:rPr>
              <a:t>”</a:t>
            </a:r>
          </a:p>
          <a:p>
            <a:endParaRPr lang="en-US" dirty="0"/>
          </a:p>
          <a:p>
            <a:r>
              <a:rPr lang="en-US" dirty="0"/>
              <a:t>Resources:</a:t>
            </a:r>
          </a:p>
          <a:p>
            <a:r>
              <a:rPr lang="en-US" dirty="0"/>
              <a:t>https://www.ssa.gov/people/materials/pdfs/EN-05-10230.pdf </a:t>
            </a:r>
          </a:p>
          <a:p>
            <a:r>
              <a:rPr lang="en-US" dirty="0"/>
              <a:t>www.usa.gov</a:t>
            </a:r>
          </a:p>
        </p:txBody>
      </p:sp>
      <p:sp>
        <p:nvSpPr>
          <p:cNvPr id="4" name="Slide Number Placeholder 3"/>
          <p:cNvSpPr>
            <a:spLocks noGrp="1"/>
          </p:cNvSpPr>
          <p:nvPr>
            <p:ph type="sldNum" sz="quarter" idx="10"/>
          </p:nvPr>
        </p:nvSpPr>
        <p:spPr/>
        <p:txBody>
          <a:bodyPr/>
          <a:lstStyle/>
          <a:p>
            <a:fld id="{4FD558D9-3360-6846-96DA-0729E92A871F}" type="slidenum">
              <a:rPr lang="en-US" smtClean="0"/>
              <a:pPr/>
              <a:t>6</a:t>
            </a:fld>
            <a:endParaRPr lang="en-US" dirty="0"/>
          </a:p>
        </p:txBody>
      </p:sp>
    </p:spTree>
    <p:extLst>
      <p:ext uri="{BB962C8B-B14F-4D97-AF65-F5344CB8AC3E}">
        <p14:creationId xmlns:p14="http://schemas.microsoft.com/office/powerpoint/2010/main" val="1945396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a:t>
            </a:r>
            <a:r>
              <a:rPr lang="en-US" baseline="0" dirty="0"/>
              <a:t> is</a:t>
            </a:r>
            <a:r>
              <a:rPr lang="en-US" dirty="0"/>
              <a:t> administered by the Centers for Medicare &amp; Medicaid Services (CMS), a division of the U.S. Department of Health &amp; Human Services (HHS) and is jointly funded by the federal and state governments.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collects and analyzes data, produces research reports, and works to eliminate instances of fraud and abuse within the healthcare system.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agency aims to provide a healthcare system with better care, access to coverage, and improved health.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CMS releases updated Medicare premium and deductible information each year.</a:t>
            </a:r>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7</a:t>
            </a:fld>
            <a:endParaRPr lang="en-US" dirty="0"/>
          </a:p>
        </p:txBody>
      </p:sp>
    </p:spTree>
    <p:extLst>
      <p:ext uri="{BB962C8B-B14F-4D97-AF65-F5344CB8AC3E}">
        <p14:creationId xmlns:p14="http://schemas.microsoft.com/office/powerpoint/2010/main" val="228046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16"/>
                </a:solidFill>
                <a:ea typeface="ＭＳ Ｐゴシック" pitchFamily="34" charset="-128"/>
                <a:cs typeface="Times New Roman" pitchFamily="18" charset="0"/>
              </a:rPr>
              <a:t>Medicare Eligibility</a:t>
            </a:r>
          </a:p>
          <a:p>
            <a:pPr marL="181222" indent="-181222">
              <a:buFont typeface="Arial" panose="020B0604020202020204" pitchFamily="34" charset="0"/>
              <a:buChar char="•"/>
            </a:pPr>
            <a:r>
              <a:rPr lang="en-US" altLang="en-US" dirty="0">
                <a:solidFill>
                  <a:srgbClr val="000016"/>
                </a:solidFill>
                <a:ea typeface="ＭＳ Ｐゴシック" pitchFamily="34" charset="-128"/>
              </a:rPr>
              <a:t>Age 65 or older</a:t>
            </a:r>
          </a:p>
          <a:p>
            <a:pPr marL="181222" indent="-181222">
              <a:buFont typeface="Arial" panose="020B0604020202020204" pitchFamily="34" charset="0"/>
              <a:buChar char="•"/>
            </a:pPr>
            <a:r>
              <a:rPr lang="en-US" altLang="en-US" dirty="0">
                <a:solidFill>
                  <a:srgbClr val="000016"/>
                </a:solidFill>
                <a:ea typeface="ＭＳ Ｐゴシック" pitchFamily="34" charset="-128"/>
              </a:rPr>
              <a:t>Under age 65 with certain disabilities</a:t>
            </a:r>
          </a:p>
          <a:p>
            <a:pPr marL="664480" lvl="1" indent="-181222">
              <a:buFont typeface="Arial" panose="020B0604020202020204" pitchFamily="34" charset="0"/>
              <a:buChar char="•"/>
            </a:pPr>
            <a:r>
              <a:rPr lang="en-US" altLang="en-US" dirty="0">
                <a:solidFill>
                  <a:srgbClr val="000016"/>
                </a:solidFill>
                <a:ea typeface="ＭＳ Ｐゴシック" pitchFamily="34" charset="-128"/>
              </a:rPr>
              <a:t>Amyotrophic Lateral Sclerosis (Lou Gehrig’s Disease)</a:t>
            </a:r>
          </a:p>
          <a:p>
            <a:pPr marL="664480" lvl="1" indent="-181222">
              <a:buFont typeface="Arial" panose="020B0604020202020204" pitchFamily="34" charset="0"/>
              <a:buChar char="•"/>
            </a:pPr>
            <a:r>
              <a:rPr lang="en-US" altLang="en-US" dirty="0">
                <a:solidFill>
                  <a:srgbClr val="000016"/>
                </a:solidFill>
                <a:ea typeface="ＭＳ Ｐゴシック" pitchFamily="34" charset="-128"/>
              </a:rPr>
              <a:t>End-Stage Renal Disease</a:t>
            </a:r>
          </a:p>
          <a:p>
            <a:pPr marL="198914" indent="-181222">
              <a:buFont typeface="Arial" panose="020B0604020202020204" pitchFamily="34" charset="0"/>
              <a:buChar char="•"/>
            </a:pPr>
            <a:r>
              <a:rPr lang="en-US" altLang="en-US" dirty="0">
                <a:solidFill>
                  <a:srgbClr val="000016"/>
                </a:solidFill>
                <a:ea typeface="ＭＳ Ｐゴシック" pitchFamily="34" charset="-128"/>
              </a:rPr>
              <a:t>U.S. citizens, or a permanent</a:t>
            </a:r>
            <a:r>
              <a:rPr lang="en-US" altLang="en-US" baseline="0" dirty="0">
                <a:solidFill>
                  <a:srgbClr val="000016"/>
                </a:solidFill>
                <a:ea typeface="ＭＳ Ｐゴシック" pitchFamily="34" charset="-128"/>
              </a:rPr>
              <a:t> resident lawfully residing in the U.S. for at least 5 consecutive years</a:t>
            </a:r>
          </a:p>
          <a:p>
            <a:pPr marL="198914" indent="-181222">
              <a:buFont typeface="Arial" panose="020B0604020202020204" pitchFamily="34" charset="0"/>
              <a:buChar char="•"/>
            </a:pPr>
            <a:endParaRPr lang="en-US" altLang="en-US" baseline="0" dirty="0">
              <a:solidFill>
                <a:srgbClr val="000016"/>
              </a:solidFill>
              <a:ea typeface="ＭＳ Ｐゴシック" pitchFamily="34" charset="-128"/>
            </a:endParaRPr>
          </a:p>
          <a:p>
            <a:pPr marL="17692" indent="0">
              <a:buFont typeface="Arial" panose="020B0604020202020204" pitchFamily="34" charset="0"/>
              <a:buNone/>
            </a:pPr>
            <a:r>
              <a:rPr lang="en-US" altLang="en-US" baseline="0" dirty="0">
                <a:solidFill>
                  <a:srgbClr val="000016"/>
                </a:solidFill>
                <a:ea typeface="ＭＳ Ｐゴシック" pitchFamily="34" charset="-128"/>
              </a:rPr>
              <a:t>Resource:</a:t>
            </a:r>
          </a:p>
          <a:p>
            <a:pPr marL="17692" indent="0">
              <a:buFont typeface="Arial" panose="020B0604020202020204" pitchFamily="34" charset="0"/>
              <a:buNone/>
            </a:pPr>
            <a:r>
              <a:rPr lang="en-US" altLang="en-US" dirty="0">
                <a:solidFill>
                  <a:srgbClr val="000016"/>
                </a:solidFill>
                <a:ea typeface="ＭＳ Ｐゴシック" pitchFamily="34" charset="-128"/>
              </a:rPr>
              <a:t>https://www.hhs.gov/answers/medicare-and-medicaid/who-is-elibible-for-medicare/index.html</a:t>
            </a:r>
          </a:p>
          <a:p>
            <a:endParaRPr lang="en-US" dirty="0"/>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9</a:t>
            </a:fld>
            <a:endParaRPr lang="en-US" dirty="0"/>
          </a:p>
        </p:txBody>
      </p:sp>
    </p:spTree>
    <p:extLst>
      <p:ext uri="{BB962C8B-B14F-4D97-AF65-F5344CB8AC3E}">
        <p14:creationId xmlns:p14="http://schemas.microsoft.com/office/powerpoint/2010/main" val="265405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a:t>Here are a few things to remember regarding your Medicare card:</a:t>
            </a:r>
          </a:p>
          <a:p>
            <a:r>
              <a:rPr lang="en-US" sz="1000" dirty="0"/>
              <a:t>• </a:t>
            </a:r>
            <a:r>
              <a:rPr lang="en-US" sz="1000" b="1" dirty="0"/>
              <a:t>Keep your other plan cards</a:t>
            </a:r>
          </a:p>
          <a:p>
            <a:pPr marL="640154" lvl="1" indent="-174588">
              <a:buFont typeface="Arial" panose="020B0604020202020204" pitchFamily="34" charset="0"/>
              <a:buChar char="•"/>
            </a:pPr>
            <a:r>
              <a:rPr lang="en-US" sz="1000" dirty="0"/>
              <a:t>If you’re in a Medicare Advantage Plan (like an HMO or PPO) or a Medicare drug plan, keep using that Plan ID card whenever you need care or prescriptions. However, you should carry your new Medicare card too—you may be asked to show it.</a:t>
            </a:r>
          </a:p>
          <a:p>
            <a:r>
              <a:rPr lang="en-US" sz="1000" dirty="0"/>
              <a:t>• </a:t>
            </a:r>
            <a:r>
              <a:rPr lang="en-US" sz="1000" b="1" dirty="0"/>
              <a:t>Protect your Medicare Number like you do your Social Security Number</a:t>
            </a:r>
          </a:p>
          <a:p>
            <a:pPr marL="640154" lvl="1" indent="-174588">
              <a:buFont typeface="Arial" panose="020B0604020202020204" pitchFamily="34" charset="0"/>
              <a:buChar char="•"/>
            </a:pPr>
            <a:r>
              <a:rPr lang="en-US" sz="1000" dirty="0"/>
              <a:t>Only give your new Medicare Number to doctors, pharmacists, other health care providers, your insurer, or people you trust to work with Medicare on your behalf. </a:t>
            </a:r>
          </a:p>
          <a:p>
            <a:endParaRPr lang="en-US" sz="1000" dirty="0"/>
          </a:p>
          <a:p>
            <a:pPr>
              <a:lnSpc>
                <a:spcPct val="110000"/>
              </a:lnSpc>
            </a:pPr>
            <a:r>
              <a:rPr lang="en-US" sz="1000" baseline="0" dirty="0">
                <a:solidFill>
                  <a:srgbClr val="000016"/>
                </a:solidFill>
              </a:rPr>
              <a:t>If you did not receive or have lost your Medicare card. </a:t>
            </a:r>
          </a:p>
          <a:p>
            <a:pPr>
              <a:lnSpc>
                <a:spcPct val="110000"/>
              </a:lnSpc>
            </a:pPr>
            <a:r>
              <a:rPr lang="en-US" sz="1000" baseline="0" dirty="0">
                <a:solidFill>
                  <a:srgbClr val="000016"/>
                </a:solidFill>
              </a:rPr>
              <a:t>For a replacement:</a:t>
            </a:r>
          </a:p>
          <a:p>
            <a:pPr marL="174588" indent="-174588">
              <a:lnSpc>
                <a:spcPct val="110000"/>
              </a:lnSpc>
              <a:buFont typeface="Arial" panose="020B0604020202020204" pitchFamily="34" charset="0"/>
              <a:buChar char="•"/>
            </a:pPr>
            <a:r>
              <a:rPr lang="en-US" sz="1000" baseline="0" dirty="0">
                <a:solidFill>
                  <a:srgbClr val="000016"/>
                </a:solidFill>
              </a:rPr>
              <a:t>Call 1-800-772-1213</a:t>
            </a:r>
          </a:p>
          <a:p>
            <a:pPr marL="174588" indent="-174588">
              <a:lnSpc>
                <a:spcPct val="110000"/>
              </a:lnSpc>
              <a:buFont typeface="Arial" panose="020B0604020202020204" pitchFamily="34" charset="0"/>
              <a:buChar char="•"/>
            </a:pPr>
            <a:r>
              <a:rPr lang="en-US" sz="1000" baseline="0" dirty="0">
                <a:solidFill>
                  <a:srgbClr val="000016"/>
                </a:solidFill>
              </a:rPr>
              <a:t>TTY – 1-800-325-0078</a:t>
            </a:r>
          </a:p>
          <a:p>
            <a:pPr marL="174588" indent="-174588">
              <a:lnSpc>
                <a:spcPct val="110000"/>
              </a:lnSpc>
              <a:buFont typeface="Arial" panose="020B0604020202020204" pitchFamily="34" charset="0"/>
              <a:buChar char="•"/>
            </a:pPr>
            <a:r>
              <a:rPr lang="en-US" sz="1000" baseline="0" dirty="0">
                <a:solidFill>
                  <a:srgbClr val="000016"/>
                </a:solidFill>
              </a:rPr>
              <a:t>Visit your local Social Security office</a:t>
            </a:r>
          </a:p>
          <a:p>
            <a:pPr marL="0" indent="0">
              <a:lnSpc>
                <a:spcPct val="110000"/>
              </a:lnSpc>
              <a:buFont typeface="Arial" panose="020B0604020202020204" pitchFamily="34" charset="0"/>
              <a:buNone/>
            </a:pPr>
            <a:endParaRPr lang="en-US" sz="1000" baseline="0" dirty="0">
              <a:solidFill>
                <a:srgbClr val="000016"/>
              </a:solidFill>
            </a:endParaRPr>
          </a:p>
          <a:p>
            <a:pPr marL="0" indent="0">
              <a:lnSpc>
                <a:spcPct val="110000"/>
              </a:lnSpc>
              <a:buFont typeface="Arial" panose="020B0604020202020204" pitchFamily="34" charset="0"/>
              <a:buNone/>
            </a:pPr>
            <a:r>
              <a:rPr lang="en-US" sz="1000" baseline="0" dirty="0">
                <a:solidFill>
                  <a:srgbClr val="000016"/>
                </a:solidFill>
              </a:rPr>
              <a:t>Resources:</a:t>
            </a:r>
          </a:p>
          <a:p>
            <a:pPr marL="0" indent="0">
              <a:lnSpc>
                <a:spcPct val="110000"/>
              </a:lnSpc>
              <a:buFontTx/>
              <a:buNone/>
            </a:pPr>
            <a:r>
              <a:rPr lang="en-US" sz="1000" baseline="0" dirty="0">
                <a:solidFill>
                  <a:srgbClr val="000016"/>
                </a:solidFill>
              </a:rPr>
              <a:t>Online: </a:t>
            </a:r>
            <a:r>
              <a:rPr lang="en-US" sz="1000" u="sng" baseline="0" dirty="0">
                <a:solidFill>
                  <a:srgbClr val="000016"/>
                </a:solidFill>
              </a:rPr>
              <a:t>https://faq.ssa.gov/en-US/Topic/article/KA-01735</a:t>
            </a:r>
          </a:p>
          <a:p>
            <a:pPr marL="0" indent="0">
              <a:lnSpc>
                <a:spcPct val="110000"/>
              </a:lnSpc>
              <a:buFontTx/>
              <a:buNone/>
            </a:pPr>
            <a:endParaRPr lang="en-US" sz="1000" u="sng" baseline="0" dirty="0">
              <a:solidFill>
                <a:srgbClr val="000016"/>
              </a:solidFill>
            </a:endParaRPr>
          </a:p>
          <a:p>
            <a:pPr marL="0" indent="0">
              <a:lnSpc>
                <a:spcPct val="110000"/>
              </a:lnSpc>
              <a:buFontTx/>
              <a:buNone/>
            </a:pPr>
            <a:r>
              <a:rPr lang="en-US" sz="1000" u="none" baseline="0" dirty="0">
                <a:solidFill>
                  <a:srgbClr val="000016"/>
                </a:solidFill>
              </a:rPr>
              <a:t>Replacement card information from Medicare and You 2022 handbook</a:t>
            </a:r>
          </a:p>
          <a:p>
            <a:pPr marL="0" indent="0">
              <a:lnSpc>
                <a:spcPct val="110000"/>
              </a:lnSpc>
              <a:buFontTx/>
              <a:buNone/>
            </a:pPr>
            <a:endParaRPr lang="en-US" sz="1000" u="sng" baseline="0" dirty="0">
              <a:solidFill>
                <a:srgbClr val="000016"/>
              </a:solidFill>
            </a:endParaRPr>
          </a:p>
          <a:p>
            <a:pPr marL="0" indent="0">
              <a:lnSpc>
                <a:spcPct val="110000"/>
              </a:lnSpc>
              <a:buFontTx/>
              <a:buNone/>
            </a:pPr>
            <a:r>
              <a:rPr lang="en-US" sz="1000" u="sng" baseline="0" dirty="0">
                <a:solidFill>
                  <a:srgbClr val="000016"/>
                </a:solidFill>
              </a:rPr>
              <a:t>https://www.medicare.gov/Pubs/pdf/10050-medicare-and-you.pdf</a:t>
            </a:r>
          </a:p>
          <a:p>
            <a:endParaRPr lang="en-US" dirty="0"/>
          </a:p>
        </p:txBody>
      </p:sp>
      <p:sp>
        <p:nvSpPr>
          <p:cNvPr id="4" name="Slide Number Placeholder 3"/>
          <p:cNvSpPr>
            <a:spLocks noGrp="1"/>
          </p:cNvSpPr>
          <p:nvPr>
            <p:ph type="sldNum" sz="quarter" idx="10"/>
          </p:nvPr>
        </p:nvSpPr>
        <p:spPr/>
        <p:txBody>
          <a:bodyPr/>
          <a:lstStyle/>
          <a:p>
            <a:fld id="{4FD558D9-3360-6846-96DA-0729E92A871F}" type="slidenum">
              <a:rPr lang="en-US" smtClean="0"/>
              <a:pPr/>
              <a:t>10</a:t>
            </a:fld>
            <a:endParaRPr lang="en-US" dirty="0"/>
          </a:p>
        </p:txBody>
      </p:sp>
    </p:spTree>
    <p:extLst>
      <p:ext uri="{BB962C8B-B14F-4D97-AF65-F5344CB8AC3E}">
        <p14:creationId xmlns:p14="http://schemas.microsoft.com/office/powerpoint/2010/main" val="371842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457133">
              <a:defRPr/>
            </a:pPr>
            <a:r>
              <a:rPr lang="en-US" sz="3200" b="1" i="1" dirty="0">
                <a:solidFill>
                  <a:srgbClr val="92D050"/>
                </a:solidFill>
                <a:latin typeface="Arial" panose="020B0604020202020204" pitchFamily="34" charset="0"/>
                <a:cs typeface="Arial" panose="020B0604020202020204" pitchFamily="34" charset="0"/>
              </a:rPr>
              <a:t>Different parts of Medicare. No need to spend too much time on this</a:t>
            </a:r>
            <a:r>
              <a:rPr lang="en-US" sz="3200" b="1" i="1" baseline="0" dirty="0">
                <a:solidFill>
                  <a:srgbClr val="92D050"/>
                </a:solidFill>
                <a:latin typeface="Arial" panose="020B0604020202020204" pitchFamily="34" charset="0"/>
                <a:cs typeface="Arial" panose="020B0604020202020204" pitchFamily="34" charset="0"/>
              </a:rPr>
              <a:t> slide. The subsequent slides will go into detail.</a:t>
            </a:r>
            <a:endParaRPr lang="en-US" sz="3200" b="1" i="1" dirty="0">
              <a:solidFill>
                <a:srgbClr val="92D050"/>
              </a:solidFill>
              <a:latin typeface="Arial" panose="020B0604020202020204" pitchFamily="34" charset="0"/>
              <a:cs typeface="Arial" panose="020B0604020202020204" pitchFamily="34" charset="0"/>
            </a:endParaRPr>
          </a:p>
          <a:p>
            <a:endParaRPr lang="en-US" sz="3200" b="1" dirty="0"/>
          </a:p>
          <a:p>
            <a:r>
              <a:rPr lang="en-US" sz="3200" b="1" dirty="0"/>
              <a:t>Medicare Part A</a:t>
            </a:r>
          </a:p>
          <a:p>
            <a:pPr lvl="0"/>
            <a:r>
              <a:rPr lang="en-US" dirty="0"/>
              <a:t>In general, Part A covers:</a:t>
            </a:r>
          </a:p>
          <a:p>
            <a:pPr marL="171424" indent="-171424">
              <a:buFont typeface="Arial" panose="020B0604020202020204" pitchFamily="34" charset="0"/>
              <a:buChar char="•"/>
            </a:pPr>
            <a:r>
              <a:rPr lang="en-US" dirty="0"/>
              <a:t>Premium</a:t>
            </a:r>
            <a:r>
              <a:rPr lang="en-US" baseline="0" dirty="0"/>
              <a:t> free*</a:t>
            </a:r>
          </a:p>
          <a:p>
            <a:pPr marL="171424" indent="-171424">
              <a:buFont typeface="Arial" panose="020B0604020202020204" pitchFamily="34" charset="0"/>
              <a:buChar char="•"/>
            </a:pPr>
            <a:r>
              <a:rPr lang="en-US" dirty="0"/>
              <a:t>Inpatient care in hospital  </a:t>
            </a:r>
          </a:p>
          <a:p>
            <a:pPr marL="171424" indent="-171424">
              <a:buFont typeface="Arial" panose="020B0604020202020204" pitchFamily="34" charset="0"/>
              <a:buChar char="•"/>
            </a:pPr>
            <a:r>
              <a:rPr lang="en-US" dirty="0"/>
              <a:t>Skilled nursing facility care</a:t>
            </a:r>
          </a:p>
          <a:p>
            <a:pPr marL="171424" indent="-171424">
              <a:buFont typeface="Arial" panose="020B0604020202020204" pitchFamily="34" charset="0"/>
              <a:buChar char="•"/>
            </a:pPr>
            <a:r>
              <a:rPr lang="en-US" dirty="0"/>
              <a:t>Inpatient care in skilled nursing facility (not custodial or long-term care  </a:t>
            </a:r>
          </a:p>
          <a:p>
            <a:pPr marL="171424" indent="-171424">
              <a:buFont typeface="Arial" panose="020B0604020202020204" pitchFamily="34" charset="0"/>
              <a:buChar char="•"/>
            </a:pPr>
            <a:r>
              <a:rPr lang="en-US" dirty="0"/>
              <a:t>Hospice care</a:t>
            </a:r>
          </a:p>
          <a:p>
            <a:pPr marL="171424" indent="-171424">
              <a:buFont typeface="Arial" panose="020B0604020202020204" pitchFamily="34" charset="0"/>
              <a:buChar char="•"/>
            </a:pPr>
            <a:r>
              <a:rPr lang="en-US" dirty="0"/>
              <a:t>Home health care     </a:t>
            </a:r>
          </a:p>
          <a:p>
            <a:pPr marL="171424" indent="-171424">
              <a:buFont typeface="Arial" panose="020B0604020202020204" pitchFamily="34" charset="0"/>
              <a:buChar char="•"/>
            </a:pPr>
            <a:r>
              <a:rPr lang="en-US" dirty="0">
                <a:solidFill>
                  <a:schemeClr val="tx1"/>
                </a:solidFill>
              </a:rPr>
              <a:t>*Buy-in option available for those who do not qualify</a:t>
            </a:r>
            <a:r>
              <a:rPr lang="en-US" baseline="0" dirty="0">
                <a:solidFill>
                  <a:schemeClr val="tx1"/>
                </a:solidFill>
              </a:rPr>
              <a:t> for the premium free. </a:t>
            </a:r>
          </a:p>
          <a:p>
            <a:pPr marL="0" indent="0">
              <a:buFont typeface="Arial" panose="020B0604020202020204" pitchFamily="34" charset="0"/>
              <a:buNone/>
            </a:pPr>
            <a:endParaRPr lang="en-US" dirty="0"/>
          </a:p>
          <a:p>
            <a:r>
              <a:rPr lang="en-US" sz="3200" b="1" dirty="0"/>
              <a:t>Medicare Part B</a:t>
            </a:r>
          </a:p>
          <a:p>
            <a:pPr lvl="0"/>
            <a:r>
              <a:rPr lang="en-US" dirty="0"/>
              <a:t>In general, Part B covers:</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Doctor and other health care providers' services and outpatient care. Part B also covers durable medical equipment, home health care, and some preventive services.</a:t>
            </a:r>
            <a:endParaRPr lang="en-US" dirty="0"/>
          </a:p>
          <a:p>
            <a:pPr marL="171424" indent="-171424">
              <a:buFont typeface="Arial" panose="020B0604020202020204" pitchFamily="34" charset="0"/>
              <a:buChar char="•"/>
            </a:pPr>
            <a:r>
              <a:rPr lang="en-US" dirty="0"/>
              <a:t>Includes St</a:t>
            </a:r>
            <a:r>
              <a:rPr lang="en-US" dirty="0">
                <a:solidFill>
                  <a:schemeClr val="tx1"/>
                </a:solidFill>
              </a:rPr>
              <a:t>andard monthly premium  </a:t>
            </a:r>
          </a:p>
          <a:p>
            <a:pPr marL="171424" indent="-171424">
              <a:buFont typeface="Arial" panose="020B0604020202020204" pitchFamily="34" charset="0"/>
              <a:buChar char="•"/>
            </a:pPr>
            <a:endParaRPr lang="en-US" dirty="0">
              <a:solidFill>
                <a:schemeClr val="tx1"/>
              </a:solidFill>
            </a:endParaRPr>
          </a:p>
          <a:p>
            <a:pPr marL="171424" indent="-171424">
              <a:buFont typeface="Arial" panose="020B0604020202020204" pitchFamily="34" charset="0"/>
              <a:buChar char="•"/>
            </a:pPr>
            <a:endParaRPr lang="en-US" dirty="0">
              <a:solidFill>
                <a:schemeClr val="tx1"/>
              </a:solidFill>
            </a:endParaRPr>
          </a:p>
          <a:p>
            <a:r>
              <a:rPr lang="en-US" b="1" dirty="0">
                <a:solidFill>
                  <a:schemeClr val="tx1"/>
                </a:solidFill>
              </a:rPr>
              <a:t>Medicare</a:t>
            </a:r>
            <a:r>
              <a:rPr lang="en-US" b="1" baseline="0" dirty="0">
                <a:solidFill>
                  <a:schemeClr val="tx1"/>
                </a:solidFill>
              </a:rPr>
              <a:t> Advantage Part C</a:t>
            </a:r>
          </a:p>
          <a:p>
            <a:pPr algn="l"/>
            <a:r>
              <a:rPr lang="en-US" sz="1600" b="1" dirty="0">
                <a:solidFill>
                  <a:srgbClr val="00468C"/>
                </a:solidFill>
              </a:rPr>
              <a:t>Medicare Advantage Private Health Insurance</a:t>
            </a:r>
          </a:p>
          <a:p>
            <a:pPr marL="174228" indent="-174228">
              <a:buFont typeface="Wingdings 3" panose="05040102010807070707" pitchFamily="18" charset="2"/>
              <a:buChar char="}"/>
            </a:pPr>
            <a:r>
              <a:rPr lang="en-US" sz="1600" dirty="0">
                <a:solidFill>
                  <a:srgbClr val="00468C"/>
                </a:solidFill>
              </a:rPr>
              <a:t>Covers services not covered under Original Medicare:</a:t>
            </a:r>
          </a:p>
          <a:p>
            <a:pPr marL="408703" lvl="1" indent="-169343">
              <a:buFont typeface="Arial" panose="020B0604020202020204" pitchFamily="34" charset="0"/>
              <a:buChar char="‒"/>
            </a:pPr>
            <a:r>
              <a:rPr lang="en-US" sz="1400" dirty="0">
                <a:solidFill>
                  <a:srgbClr val="00468C"/>
                </a:solidFill>
              </a:rPr>
              <a:t>Physician &amp; Hospital visits</a:t>
            </a:r>
          </a:p>
          <a:p>
            <a:pPr marL="408703" lvl="1" indent="-169343">
              <a:buFont typeface="Arial" panose="020B0604020202020204" pitchFamily="34" charset="0"/>
              <a:buChar char="‒"/>
            </a:pPr>
            <a:r>
              <a:rPr lang="en-US" sz="1400" dirty="0">
                <a:solidFill>
                  <a:srgbClr val="00468C"/>
                </a:solidFill>
              </a:rPr>
              <a:t>Prescriptions </a:t>
            </a:r>
          </a:p>
          <a:p>
            <a:pPr marL="408703" lvl="1" indent="-169343">
              <a:buFont typeface="Arial" panose="020B0604020202020204" pitchFamily="34" charset="0"/>
              <a:buChar char="‒"/>
            </a:pPr>
            <a:r>
              <a:rPr lang="en-US" sz="1400" dirty="0">
                <a:solidFill>
                  <a:srgbClr val="00468C"/>
                </a:solidFill>
              </a:rPr>
              <a:t>Other benefits &amp; services (Vision, Dental, OTC, etc.)</a:t>
            </a:r>
          </a:p>
          <a:p>
            <a:pPr marL="408703" lvl="1" indent="-169343">
              <a:buFont typeface="Arial" panose="020B0604020202020204" pitchFamily="34" charset="0"/>
              <a:buChar char="‒"/>
            </a:pPr>
            <a:endParaRPr lang="en-US" sz="1400" dirty="0">
              <a:solidFill>
                <a:srgbClr val="00468C"/>
              </a:solidFill>
            </a:endParaRPr>
          </a:p>
          <a:p>
            <a:pPr defTabSz="468950">
              <a:defRPr/>
            </a:pPr>
            <a:r>
              <a:rPr lang="en-US" sz="1400" b="1" dirty="0"/>
              <a:t>Medicare Part D</a:t>
            </a:r>
          </a:p>
          <a:p>
            <a:pPr marL="285750" indent="-285750">
              <a:buFont typeface="Arial" panose="020B0604020202020204" pitchFamily="34" charset="0"/>
              <a:buChar char="‒"/>
            </a:pPr>
            <a:r>
              <a:rPr lang="en-US" sz="1600" dirty="0">
                <a:solidFill>
                  <a:srgbClr val="00468C"/>
                </a:solidFill>
              </a:rPr>
              <a:t>Helps pay for prescription drugs (</a:t>
            </a:r>
            <a:r>
              <a:rPr lang="en-US" sz="1400" dirty="0">
                <a:solidFill>
                  <a:srgbClr val="00468C"/>
                </a:solidFill>
              </a:rPr>
              <a:t>Brand and Generic medication)</a:t>
            </a:r>
          </a:p>
          <a:p>
            <a:pPr marL="171450" indent="-171450" algn="l">
              <a:buFont typeface="Arial" panose="020B0604020202020204" pitchFamily="34" charset="0"/>
              <a:buChar char="‒"/>
            </a:pPr>
            <a:r>
              <a:rPr lang="en-US" sz="1200" i="0" dirty="0">
                <a:solidFill>
                  <a:srgbClr val="00468C"/>
                </a:solidFill>
              </a:rPr>
              <a:t>Must enroll in Part A and/or B to enroll in Part D</a:t>
            </a:r>
            <a:endParaRPr lang="en-US" sz="700" b="1" i="0" dirty="0">
              <a:solidFill>
                <a:srgbClr val="00468C"/>
              </a:solidFill>
            </a:endParaRPr>
          </a:p>
          <a:p>
            <a:endParaRPr lang="en-US" dirty="0"/>
          </a:p>
          <a:p>
            <a:pPr defTabSz="457133">
              <a:defRPr/>
            </a:pPr>
            <a:r>
              <a:rPr lang="en-US" dirty="0"/>
              <a:t>https://www.medicare.gov/basics/get-started-with-medicare/medicare-basics/parts-of-medicare</a:t>
            </a:r>
          </a:p>
          <a:p>
            <a:pPr defTabSz="457133">
              <a:defRPr/>
            </a:pPr>
            <a:r>
              <a:rPr lang="en-US" dirty="0"/>
              <a:t>https://www.medicare.gov/what-medicare-covers</a:t>
            </a:r>
          </a:p>
          <a:p>
            <a:pPr defTabSz="457133">
              <a:defRPr/>
            </a:pPr>
            <a:r>
              <a:rPr lang="en-US" dirty="0"/>
              <a:t>https://www.medicare.gov/sign-up-change-plans/types-of-medicare-health-plans/medicare-advantage-plans</a:t>
            </a:r>
          </a:p>
          <a:p>
            <a:pPr defTabSz="457133">
              <a:defRPr/>
            </a:pPr>
            <a:r>
              <a:rPr lang="en-US" dirty="0"/>
              <a:t>https://www.medicare.gov/drug-coverage-part-d</a:t>
            </a:r>
          </a:p>
          <a:p>
            <a:pPr defTabSz="457133">
              <a:defRPr/>
            </a:pPr>
            <a:r>
              <a:rPr lang="en-US" dirty="0"/>
              <a:t>https://www.medicareinteractive.org/get-answers/medicare-basics/medicare-eligibility-overview/medicare-part-d-drug-benefit-eligibility</a:t>
            </a:r>
          </a:p>
          <a:p>
            <a:pPr defTabSz="457133">
              <a:defRPr/>
            </a:pPr>
            <a:r>
              <a:rPr lang="en-US" b="1" dirty="0"/>
              <a:t>2022</a:t>
            </a:r>
            <a:r>
              <a:rPr lang="en-US" b="1" baseline="0" dirty="0"/>
              <a:t> premium: </a:t>
            </a:r>
            <a:r>
              <a:rPr lang="en-US" baseline="0" dirty="0"/>
              <a:t>https://www.cms.gov/newsroom/fact-sheets/2022-medicare-parts-b-premiums-and-deductibles2022-medicare-part-d-income-related-monthly-adjustment</a:t>
            </a:r>
            <a:endParaRPr lang="en-US" dirty="0"/>
          </a:p>
          <a:p>
            <a:pPr defTabSz="457133">
              <a:defRPr/>
            </a:pPr>
            <a:endParaRPr lang="en-US" dirty="0"/>
          </a:p>
          <a:p>
            <a:pPr defTabSz="457133">
              <a:defRPr/>
            </a:pPr>
            <a:r>
              <a:rPr lang="en-US" dirty="0"/>
              <a:t>Medicare and You handbook</a:t>
            </a:r>
          </a:p>
          <a:p>
            <a:pPr defTabSz="457133">
              <a:defRPr/>
            </a:pPr>
            <a:endParaRPr lang="en-US" dirty="0"/>
          </a:p>
          <a:p>
            <a:endParaRPr lang="en-US" dirty="0"/>
          </a:p>
        </p:txBody>
      </p:sp>
      <p:sp>
        <p:nvSpPr>
          <p:cNvPr id="4" name="Slide Number Placeholder 3"/>
          <p:cNvSpPr>
            <a:spLocks noGrp="1"/>
          </p:cNvSpPr>
          <p:nvPr>
            <p:ph type="sldNum" sz="quarter" idx="10"/>
          </p:nvPr>
        </p:nvSpPr>
        <p:spPr/>
        <p:txBody>
          <a:bodyPr/>
          <a:lstStyle/>
          <a:p>
            <a:pPr defTabSz="457133">
              <a:defRPr/>
            </a:pPr>
            <a:fld id="{06519F2B-4F67-4373-B0B0-FC3AAB182C8F}" type="slidenum">
              <a:rPr lang="en-US">
                <a:solidFill>
                  <a:prstClr val="black"/>
                </a:solidFill>
                <a:latin typeface="Calibri"/>
              </a:rPr>
              <a:pPr defTabSz="457133">
                <a:defRPr/>
              </a:pPr>
              <a:t>12</a:t>
            </a:fld>
            <a:endParaRPr lang="en-US" dirty="0">
              <a:solidFill>
                <a:prstClr val="black"/>
              </a:solidFill>
              <a:latin typeface="Calibri"/>
            </a:endParaRPr>
          </a:p>
        </p:txBody>
      </p:sp>
    </p:spTree>
    <p:extLst>
      <p:ext uri="{BB962C8B-B14F-4D97-AF65-F5344CB8AC3E}">
        <p14:creationId xmlns:p14="http://schemas.microsoft.com/office/powerpoint/2010/main" val="153174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Option 1">
    <p:spTree>
      <p:nvGrpSpPr>
        <p:cNvPr id="1" name=""/>
        <p:cNvGrpSpPr/>
        <p:nvPr/>
      </p:nvGrpSpPr>
      <p:grpSpPr>
        <a:xfrm>
          <a:off x="0" y="0"/>
          <a:ext cx="0" cy="0"/>
          <a:chOff x="0" y="0"/>
          <a:chExt cx="0" cy="0"/>
        </a:xfrm>
      </p:grpSpPr>
      <p:sp>
        <p:nvSpPr>
          <p:cNvPr id="3" name="Text Placeholder 18"/>
          <p:cNvSpPr>
            <a:spLocks noGrp="1"/>
          </p:cNvSpPr>
          <p:nvPr>
            <p:ph type="body" sz="quarter" idx="10" hasCustomPrompt="1"/>
          </p:nvPr>
        </p:nvSpPr>
        <p:spPr>
          <a:xfrm>
            <a:off x="454940" y="342875"/>
            <a:ext cx="8229602" cy="464885"/>
          </a:xfrm>
          <a:prstGeom prst="rect">
            <a:avLst/>
          </a:prstGeom>
        </p:spPr>
        <p:txBody>
          <a:bodyPr vert="horz"/>
          <a:lstStyle>
            <a:lvl1pPr>
              <a:buNone/>
              <a:defRPr sz="2500" b="0">
                <a:solidFill>
                  <a:srgbClr val="0E367A"/>
                </a:solidFill>
              </a:defRPr>
            </a:lvl1pPr>
          </a:lstStyle>
          <a:p>
            <a:pPr lvl="0"/>
            <a:r>
              <a:rPr lang="en-US" dirty="0"/>
              <a:t>Click to edit title</a:t>
            </a:r>
          </a:p>
        </p:txBody>
      </p:sp>
      <p:sp>
        <p:nvSpPr>
          <p:cNvPr id="4" name="Content Placeholder 8"/>
          <p:cNvSpPr>
            <a:spLocks noGrp="1"/>
          </p:cNvSpPr>
          <p:nvPr>
            <p:ph sz="quarter" idx="1"/>
          </p:nvPr>
        </p:nvSpPr>
        <p:spPr>
          <a:xfrm>
            <a:off x="454942" y="1149920"/>
            <a:ext cx="8229600" cy="3155900"/>
          </a:xfrm>
          <a:prstGeom prst="rect">
            <a:avLst/>
          </a:prstGeom>
        </p:spPr>
        <p:txBody>
          <a:bodyPr/>
          <a:lstStyle>
            <a:lvl1pPr>
              <a:spcBef>
                <a:spcPts val="0"/>
              </a:spcBef>
              <a:spcAft>
                <a:spcPts val="0"/>
              </a:spcAft>
              <a:defRPr>
                <a:solidFill>
                  <a:srgbClr val="003087"/>
                </a:solidFill>
              </a:defRPr>
            </a:lvl1pPr>
            <a:lvl2pPr>
              <a:spcBef>
                <a:spcPts val="0"/>
              </a:spcBef>
              <a:spcAft>
                <a:spcPts val="0"/>
              </a:spcAft>
              <a:defRPr>
                <a:solidFill>
                  <a:srgbClr val="003087"/>
                </a:solidFill>
              </a:defRPr>
            </a:lvl2pPr>
            <a:lvl3pPr>
              <a:spcBef>
                <a:spcPts val="0"/>
              </a:spcBef>
              <a:spcAft>
                <a:spcPts val="0"/>
              </a:spcAft>
              <a:defRPr>
                <a:solidFill>
                  <a:srgbClr val="003087"/>
                </a:solidFill>
              </a:defRPr>
            </a:lvl3pPr>
            <a:lvl4pPr>
              <a:spcBef>
                <a:spcPts val="0"/>
              </a:spcBef>
              <a:spcAft>
                <a:spcPts val="0"/>
              </a:spcAft>
              <a:defRPr>
                <a:solidFill>
                  <a:srgbClr val="003087"/>
                </a:solidFill>
              </a:defRPr>
            </a:lvl4pPr>
            <a:lvl5pPr>
              <a:spcBef>
                <a:spcPts val="0"/>
              </a:spcBef>
              <a:spcAft>
                <a:spcPts val="0"/>
              </a:spcAft>
              <a:defRPr>
                <a:solidFill>
                  <a:srgbClr val="0030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446474" y="4738166"/>
            <a:ext cx="533400" cy="227372"/>
          </a:xfrm>
          <a:prstGeom prst="rect">
            <a:avLst/>
          </a:prstGeom>
        </p:spPr>
        <p:txBody>
          <a:bodyPr anchor="b"/>
          <a:lstStyle>
            <a:lvl1pPr algn="l">
              <a:defRPr sz="900">
                <a:solidFill>
                  <a:srgbClr val="5A637A"/>
                </a:solidFill>
              </a:defRPr>
            </a:lvl1p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398458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column - Option 2">
    <p:spTree>
      <p:nvGrpSpPr>
        <p:cNvPr id="1" name=""/>
        <p:cNvGrpSpPr/>
        <p:nvPr/>
      </p:nvGrpSpPr>
      <p:grpSpPr>
        <a:xfrm>
          <a:off x="0" y="0"/>
          <a:ext cx="0" cy="0"/>
          <a:chOff x="0" y="0"/>
          <a:chExt cx="0" cy="0"/>
        </a:xfrm>
      </p:grpSpPr>
      <p:sp>
        <p:nvSpPr>
          <p:cNvPr id="8" name="Straight Connector 7"/>
          <p:cNvSpPr>
            <a:spLocks noChangeShapeType="1"/>
          </p:cNvSpPr>
          <p:nvPr userDrawn="1"/>
        </p:nvSpPr>
        <p:spPr bwMode="auto">
          <a:xfrm flipV="1">
            <a:off x="446474" y="844351"/>
            <a:ext cx="8229600" cy="1456"/>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lang="en-US" dirty="0"/>
          </a:p>
        </p:txBody>
      </p:sp>
      <p:sp>
        <p:nvSpPr>
          <p:cNvPr id="9" name="Text Placeholder 18"/>
          <p:cNvSpPr>
            <a:spLocks noGrp="1"/>
          </p:cNvSpPr>
          <p:nvPr>
            <p:ph type="body" sz="quarter" idx="10" hasCustomPrompt="1"/>
          </p:nvPr>
        </p:nvSpPr>
        <p:spPr>
          <a:xfrm>
            <a:off x="453833" y="325941"/>
            <a:ext cx="8222241" cy="464885"/>
          </a:xfrm>
          <a:prstGeom prst="rect">
            <a:avLst/>
          </a:prstGeom>
        </p:spPr>
        <p:txBody>
          <a:bodyPr vert="horz"/>
          <a:lstStyle>
            <a:lvl1pPr>
              <a:buNone/>
              <a:defRPr sz="2500">
                <a:solidFill>
                  <a:srgbClr val="0E367A"/>
                </a:solidFill>
              </a:defRPr>
            </a:lvl1pPr>
          </a:lstStyle>
          <a:p>
            <a:pPr lvl="0"/>
            <a:r>
              <a:rPr lang="en-US" dirty="0"/>
              <a:t>Click to edit title</a:t>
            </a:r>
          </a:p>
        </p:txBody>
      </p:sp>
      <p:sp>
        <p:nvSpPr>
          <p:cNvPr id="10" name="Content Placeholder 8"/>
          <p:cNvSpPr>
            <a:spLocks noGrp="1"/>
          </p:cNvSpPr>
          <p:nvPr>
            <p:ph sz="quarter" idx="1"/>
          </p:nvPr>
        </p:nvSpPr>
        <p:spPr>
          <a:xfrm>
            <a:off x="453833" y="1056782"/>
            <a:ext cx="8222241" cy="3249037"/>
          </a:xfrm>
          <a:prstGeom prst="rect">
            <a:avLst/>
          </a:prstGeom>
        </p:spPr>
        <p:txBody>
          <a:bodyPr/>
          <a:lstStyle>
            <a:lvl1pPr>
              <a:spcAft>
                <a:spcPts val="300"/>
              </a:spcAft>
              <a:defRPr>
                <a:solidFill>
                  <a:srgbClr val="003087"/>
                </a:solidFill>
              </a:defRPr>
            </a:lvl1pPr>
            <a:lvl2pPr>
              <a:spcAft>
                <a:spcPts val="300"/>
              </a:spcAft>
              <a:defRPr>
                <a:solidFill>
                  <a:srgbClr val="003087"/>
                </a:solidFill>
              </a:defRPr>
            </a:lvl2pPr>
            <a:lvl3pPr>
              <a:spcAft>
                <a:spcPts val="300"/>
              </a:spcAft>
              <a:defRPr>
                <a:solidFill>
                  <a:srgbClr val="003087"/>
                </a:solidFill>
              </a:defRPr>
            </a:lvl3pPr>
            <a:lvl4pPr>
              <a:spcAft>
                <a:spcPts val="300"/>
              </a:spcAft>
              <a:defRPr>
                <a:solidFill>
                  <a:srgbClr val="003087"/>
                </a:solidFill>
              </a:defRPr>
            </a:lvl4pPr>
            <a:lvl5pPr>
              <a:spcAft>
                <a:spcPts val="300"/>
              </a:spcAft>
              <a:defRPr>
                <a:solidFill>
                  <a:srgbClr val="0030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6"/>
          <p:cNvSpPr>
            <a:spLocks noGrp="1"/>
          </p:cNvSpPr>
          <p:nvPr>
            <p:ph type="sldNum" sz="quarter" idx="4"/>
          </p:nvPr>
        </p:nvSpPr>
        <p:spPr>
          <a:xfrm>
            <a:off x="446474" y="4738166"/>
            <a:ext cx="533400" cy="227372"/>
          </a:xfrm>
          <a:prstGeom prst="rect">
            <a:avLst/>
          </a:prstGeom>
        </p:spPr>
        <p:txBody>
          <a:bodyPr anchor="b"/>
          <a:lstStyle>
            <a:lvl1pPr algn="l">
              <a:defRPr sz="900">
                <a:solidFill>
                  <a:srgbClr val="5A637A"/>
                </a:solidFill>
              </a:defRPr>
            </a:lvl1pPr>
          </a:lstStyle>
          <a:p>
            <a:fld id="{147C1B20-DEF4-46E3-B77F-0FB6B8193D90}" type="slidenum">
              <a:rPr lang="en-US" smtClean="0"/>
              <a:pPr/>
              <a:t>‹#›</a:t>
            </a:fld>
            <a:endParaRPr lang="en-US" dirty="0"/>
          </a:p>
        </p:txBody>
      </p:sp>
      <p:grpSp>
        <p:nvGrpSpPr>
          <p:cNvPr id="13" name="Group 12"/>
          <p:cNvGrpSpPr/>
          <p:nvPr userDrawn="1"/>
        </p:nvGrpSpPr>
        <p:grpSpPr>
          <a:xfrm>
            <a:off x="3652426" y="4457457"/>
            <a:ext cx="4983010" cy="530938"/>
            <a:chOff x="3652426" y="4457457"/>
            <a:chExt cx="4983010" cy="530938"/>
          </a:xfrm>
        </p:grpSpPr>
        <p:sp>
          <p:nvSpPr>
            <p:cNvPr id="14" name="TextBox 13"/>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6" name="Picture 15"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444730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1 disclaimer">
    <p:spTree>
      <p:nvGrpSpPr>
        <p:cNvPr id="1" name=""/>
        <p:cNvGrpSpPr/>
        <p:nvPr/>
      </p:nvGrpSpPr>
      <p:grpSpPr>
        <a:xfrm>
          <a:off x="0" y="0"/>
          <a:ext cx="0" cy="0"/>
          <a:chOff x="0" y="0"/>
          <a:chExt cx="0" cy="0"/>
        </a:xfrm>
      </p:grpSpPr>
      <p:sp>
        <p:nvSpPr>
          <p:cNvPr id="8" name="Straight Connector 7"/>
          <p:cNvSpPr>
            <a:spLocks noChangeShapeType="1"/>
          </p:cNvSpPr>
          <p:nvPr userDrawn="1"/>
        </p:nvSpPr>
        <p:spPr bwMode="auto">
          <a:xfrm flipV="1">
            <a:off x="446474" y="844351"/>
            <a:ext cx="8229600" cy="1456"/>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lang="en-US" dirty="0"/>
          </a:p>
        </p:txBody>
      </p:sp>
      <p:sp>
        <p:nvSpPr>
          <p:cNvPr id="9" name="Text Placeholder 18"/>
          <p:cNvSpPr>
            <a:spLocks noGrp="1"/>
          </p:cNvSpPr>
          <p:nvPr>
            <p:ph type="body" sz="quarter" idx="10" hasCustomPrompt="1"/>
          </p:nvPr>
        </p:nvSpPr>
        <p:spPr>
          <a:xfrm>
            <a:off x="453833" y="325941"/>
            <a:ext cx="8222241" cy="464885"/>
          </a:xfrm>
          <a:prstGeom prst="rect">
            <a:avLst/>
          </a:prstGeom>
        </p:spPr>
        <p:txBody>
          <a:bodyPr vert="horz"/>
          <a:lstStyle>
            <a:lvl1pPr>
              <a:buNone/>
              <a:defRPr sz="2500">
                <a:solidFill>
                  <a:srgbClr val="0E367A"/>
                </a:solidFill>
              </a:defRPr>
            </a:lvl1pPr>
          </a:lstStyle>
          <a:p>
            <a:pPr lvl="0"/>
            <a:r>
              <a:rPr lang="en-US" dirty="0"/>
              <a:t>Click to edit title</a:t>
            </a:r>
          </a:p>
        </p:txBody>
      </p:sp>
      <p:sp>
        <p:nvSpPr>
          <p:cNvPr id="12"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900">
                <a:solidFill>
                  <a:srgbClr val="5A637A"/>
                </a:solidFill>
              </a:defRPr>
            </a:lvl1pPr>
          </a:lstStyle>
          <a:p>
            <a:fld id="{147C1B20-DEF4-46E3-B77F-0FB6B8193D90}" type="slidenum">
              <a:rPr lang="en-US" smtClean="0"/>
              <a:pPr/>
              <a:t>‹#›</a:t>
            </a:fld>
            <a:endParaRPr lang="en-US" dirty="0"/>
          </a:p>
        </p:txBody>
      </p:sp>
      <p:grpSp>
        <p:nvGrpSpPr>
          <p:cNvPr id="10" name="Group 9"/>
          <p:cNvGrpSpPr/>
          <p:nvPr userDrawn="1"/>
        </p:nvGrpSpPr>
        <p:grpSpPr>
          <a:xfrm>
            <a:off x="3652426" y="4524561"/>
            <a:ext cx="4983010" cy="530938"/>
            <a:chOff x="3652426" y="4457457"/>
            <a:chExt cx="4983010" cy="530938"/>
          </a:xfrm>
        </p:grpSpPr>
        <p:sp>
          <p:nvSpPr>
            <p:cNvPr id="13" name="TextBox 12"/>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4" name="Picture 13"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1181035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esclaimer_1">
    <p:spTree>
      <p:nvGrpSpPr>
        <p:cNvPr id="1" name=""/>
        <p:cNvGrpSpPr/>
        <p:nvPr/>
      </p:nvGrpSpPr>
      <p:grpSpPr>
        <a:xfrm>
          <a:off x="0" y="0"/>
          <a:ext cx="0" cy="0"/>
          <a:chOff x="0" y="0"/>
          <a:chExt cx="0" cy="0"/>
        </a:xfrm>
      </p:grpSpPr>
      <p:sp>
        <p:nvSpPr>
          <p:cNvPr id="20" name="Straight Connector 19"/>
          <p:cNvSpPr>
            <a:spLocks noChangeShapeType="1"/>
          </p:cNvSpPr>
          <p:nvPr userDrawn="1"/>
        </p:nvSpPr>
        <p:spPr bwMode="auto">
          <a:xfrm flipV="1">
            <a:off x="453832" y="844351"/>
            <a:ext cx="8229600" cy="1456"/>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lang="en-US" dirty="0"/>
          </a:p>
        </p:txBody>
      </p:sp>
      <p:sp>
        <p:nvSpPr>
          <p:cNvPr id="10" name="Text Placeholder 18"/>
          <p:cNvSpPr>
            <a:spLocks noGrp="1"/>
          </p:cNvSpPr>
          <p:nvPr>
            <p:ph type="body" sz="quarter" idx="10" hasCustomPrompt="1"/>
          </p:nvPr>
        </p:nvSpPr>
        <p:spPr>
          <a:xfrm>
            <a:off x="453833" y="325941"/>
            <a:ext cx="8107417" cy="464885"/>
          </a:xfrm>
          <a:prstGeom prst="rect">
            <a:avLst/>
          </a:prstGeom>
        </p:spPr>
        <p:txBody>
          <a:bodyPr vert="horz"/>
          <a:lstStyle>
            <a:lvl1pPr>
              <a:buNone/>
              <a:defRPr sz="2500">
                <a:solidFill>
                  <a:srgbClr val="0E367A"/>
                </a:solidFill>
              </a:defRPr>
            </a:lvl1pPr>
          </a:lstStyle>
          <a:p>
            <a:pPr lvl="0"/>
            <a:r>
              <a:rPr lang="en-US" dirty="0"/>
              <a:t>Click to edit title</a:t>
            </a:r>
          </a:p>
        </p:txBody>
      </p:sp>
      <p:sp>
        <p:nvSpPr>
          <p:cNvPr id="8" name="Slide Number Placeholder 6"/>
          <p:cNvSpPr>
            <a:spLocks noGrp="1"/>
          </p:cNvSpPr>
          <p:nvPr>
            <p:ph type="sldNum" sz="quarter" idx="4"/>
          </p:nvPr>
        </p:nvSpPr>
        <p:spPr>
          <a:xfrm>
            <a:off x="446474" y="4738166"/>
            <a:ext cx="533400" cy="227372"/>
          </a:xfrm>
          <a:prstGeom prst="rect">
            <a:avLst/>
          </a:prstGeom>
        </p:spPr>
        <p:txBody>
          <a:bodyPr anchor="b"/>
          <a:lstStyle>
            <a:lvl1pPr algn="l">
              <a:defRPr sz="900">
                <a:solidFill>
                  <a:srgbClr val="5A637A"/>
                </a:solidFill>
              </a:defRPr>
            </a:lvl1pPr>
          </a:lstStyle>
          <a:p>
            <a:fld id="{147C1B20-DEF4-46E3-B77F-0FB6B8193D90}" type="slidenum">
              <a:rPr lang="en-US" smtClean="0"/>
              <a:pPr/>
              <a:t>‹#›</a:t>
            </a:fld>
            <a:endParaRPr lang="en-US" dirty="0"/>
          </a:p>
        </p:txBody>
      </p:sp>
      <p:grpSp>
        <p:nvGrpSpPr>
          <p:cNvPr id="9" name="Group 8"/>
          <p:cNvGrpSpPr/>
          <p:nvPr userDrawn="1"/>
        </p:nvGrpSpPr>
        <p:grpSpPr>
          <a:xfrm>
            <a:off x="3652426" y="4524561"/>
            <a:ext cx="4983010" cy="530938"/>
            <a:chOff x="3652426" y="4457457"/>
            <a:chExt cx="4983010" cy="530938"/>
          </a:xfrm>
        </p:grpSpPr>
        <p:sp>
          <p:nvSpPr>
            <p:cNvPr id="13" name="TextBox 12"/>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5" name="Picture 14"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283619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image">
    <p:spTree>
      <p:nvGrpSpPr>
        <p:cNvPr id="1" name=""/>
        <p:cNvGrpSpPr/>
        <p:nvPr/>
      </p:nvGrpSpPr>
      <p:grpSpPr>
        <a:xfrm>
          <a:off x="0" y="0"/>
          <a:ext cx="0" cy="0"/>
          <a:chOff x="0" y="0"/>
          <a:chExt cx="0" cy="0"/>
        </a:xfrm>
      </p:grpSpPr>
      <p:sp>
        <p:nvSpPr>
          <p:cNvPr id="7" name="Content Placeholder 7"/>
          <p:cNvSpPr>
            <a:spLocks noGrp="1"/>
          </p:cNvSpPr>
          <p:nvPr>
            <p:ph sz="quarter" idx="13" hasCustomPrompt="1"/>
          </p:nvPr>
        </p:nvSpPr>
        <p:spPr>
          <a:xfrm>
            <a:off x="5842937" y="1054494"/>
            <a:ext cx="2812229" cy="3259791"/>
          </a:xfrm>
          <a:prstGeom prst="rect">
            <a:avLst/>
          </a:prstGeom>
        </p:spPr>
        <p:txBody>
          <a:bodyPr/>
          <a:lstStyle>
            <a:lvl1pPr marL="0" indent="0">
              <a:buNone/>
              <a:defRPr>
                <a:solidFill>
                  <a:schemeClr val="tx2"/>
                </a:solidFill>
              </a:defRPr>
            </a:lvl1pPr>
          </a:lstStyle>
          <a:p>
            <a:pPr lvl="0"/>
            <a:r>
              <a:rPr lang="en-US" dirty="0"/>
              <a:t>Insert object</a:t>
            </a:r>
          </a:p>
        </p:txBody>
      </p:sp>
      <p:sp>
        <p:nvSpPr>
          <p:cNvPr id="14" name="Straight Connector 13"/>
          <p:cNvSpPr>
            <a:spLocks noChangeShapeType="1"/>
          </p:cNvSpPr>
          <p:nvPr userDrawn="1"/>
        </p:nvSpPr>
        <p:spPr bwMode="auto">
          <a:xfrm flipV="1">
            <a:off x="446474" y="844351"/>
            <a:ext cx="8229600" cy="1456"/>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lang="en-US" dirty="0"/>
          </a:p>
        </p:txBody>
      </p:sp>
      <p:sp>
        <p:nvSpPr>
          <p:cNvPr id="21" name="Content Placeholder 8"/>
          <p:cNvSpPr>
            <a:spLocks noGrp="1"/>
          </p:cNvSpPr>
          <p:nvPr>
            <p:ph sz="quarter" idx="1"/>
          </p:nvPr>
        </p:nvSpPr>
        <p:spPr>
          <a:xfrm>
            <a:off x="453833" y="1056782"/>
            <a:ext cx="4773168" cy="3257504"/>
          </a:xfrm>
          <a:prstGeom prst="rect">
            <a:avLst/>
          </a:prstGeom>
        </p:spPr>
        <p:txBody>
          <a:bodyPr/>
          <a:lstStyle>
            <a:lvl1pPr>
              <a:spcAft>
                <a:spcPts val="300"/>
              </a:spcAft>
              <a:defRPr>
                <a:solidFill>
                  <a:srgbClr val="003087"/>
                </a:solidFill>
              </a:defRPr>
            </a:lvl1pPr>
            <a:lvl2pPr>
              <a:spcAft>
                <a:spcPts val="300"/>
              </a:spcAft>
              <a:defRPr>
                <a:solidFill>
                  <a:srgbClr val="003087"/>
                </a:solidFill>
              </a:defRPr>
            </a:lvl2pPr>
            <a:lvl3pPr>
              <a:spcAft>
                <a:spcPts val="300"/>
              </a:spcAft>
              <a:defRPr>
                <a:solidFill>
                  <a:srgbClr val="003087"/>
                </a:solidFill>
              </a:defRPr>
            </a:lvl3pPr>
            <a:lvl4pPr>
              <a:spcAft>
                <a:spcPts val="300"/>
              </a:spcAft>
              <a:defRPr>
                <a:solidFill>
                  <a:srgbClr val="003087"/>
                </a:solidFill>
              </a:defRPr>
            </a:lvl4pPr>
            <a:lvl5pPr>
              <a:spcAft>
                <a:spcPts val="300"/>
              </a:spcAft>
              <a:defRPr>
                <a:solidFill>
                  <a:srgbClr val="0030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8"/>
          <p:cNvSpPr>
            <a:spLocks noGrp="1"/>
          </p:cNvSpPr>
          <p:nvPr>
            <p:ph type="body" sz="quarter" idx="10" hasCustomPrompt="1"/>
          </p:nvPr>
        </p:nvSpPr>
        <p:spPr>
          <a:xfrm>
            <a:off x="453833" y="325941"/>
            <a:ext cx="8201333" cy="464885"/>
          </a:xfrm>
          <a:prstGeom prst="rect">
            <a:avLst/>
          </a:prstGeom>
        </p:spPr>
        <p:txBody>
          <a:bodyPr vert="horz"/>
          <a:lstStyle>
            <a:lvl1pPr>
              <a:buNone/>
              <a:defRPr sz="2500">
                <a:solidFill>
                  <a:srgbClr val="0E367A"/>
                </a:solidFill>
              </a:defRPr>
            </a:lvl1pPr>
          </a:lstStyle>
          <a:p>
            <a:pPr lvl="0"/>
            <a:r>
              <a:rPr lang="en-US" dirty="0"/>
              <a:t>Click to edit title</a:t>
            </a:r>
          </a:p>
        </p:txBody>
      </p:sp>
      <p:sp>
        <p:nvSpPr>
          <p:cNvPr id="10" name="Slide Number Placeholder 6"/>
          <p:cNvSpPr>
            <a:spLocks noGrp="1"/>
          </p:cNvSpPr>
          <p:nvPr>
            <p:ph type="sldNum" sz="quarter" idx="4"/>
          </p:nvPr>
        </p:nvSpPr>
        <p:spPr>
          <a:xfrm>
            <a:off x="446474" y="4738166"/>
            <a:ext cx="533400" cy="227372"/>
          </a:xfrm>
          <a:prstGeom prst="rect">
            <a:avLst/>
          </a:prstGeom>
        </p:spPr>
        <p:txBody>
          <a:bodyPr anchor="b"/>
          <a:lstStyle>
            <a:lvl1pPr algn="l">
              <a:defRPr sz="900">
                <a:solidFill>
                  <a:srgbClr val="5A637A"/>
                </a:solidFill>
              </a:defRPr>
            </a:lvl1pPr>
          </a:lstStyle>
          <a:p>
            <a:fld id="{147C1B20-DEF4-46E3-B77F-0FB6B8193D90}" type="slidenum">
              <a:rPr lang="en-US" smtClean="0"/>
              <a:pPr/>
              <a:t>‹#›</a:t>
            </a:fld>
            <a:endParaRPr lang="en-US" dirty="0"/>
          </a:p>
        </p:txBody>
      </p:sp>
      <p:grpSp>
        <p:nvGrpSpPr>
          <p:cNvPr id="12" name="Group 11"/>
          <p:cNvGrpSpPr/>
          <p:nvPr userDrawn="1"/>
        </p:nvGrpSpPr>
        <p:grpSpPr>
          <a:xfrm>
            <a:off x="3652426" y="4457457"/>
            <a:ext cx="4983010" cy="530938"/>
            <a:chOff x="3652426" y="4457457"/>
            <a:chExt cx="4983010" cy="530938"/>
          </a:xfrm>
        </p:grpSpPr>
        <p:sp>
          <p:nvSpPr>
            <p:cNvPr id="15" name="TextBox 14"/>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6" name="Picture 15"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679176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1 column">
    <p:spTree>
      <p:nvGrpSpPr>
        <p:cNvPr id="1" name=""/>
        <p:cNvGrpSpPr/>
        <p:nvPr/>
      </p:nvGrpSpPr>
      <p:grpSpPr>
        <a:xfrm>
          <a:off x="0" y="0"/>
          <a:ext cx="0" cy="0"/>
          <a:chOff x="0" y="0"/>
          <a:chExt cx="0" cy="0"/>
        </a:xfrm>
      </p:grpSpPr>
      <p:sp>
        <p:nvSpPr>
          <p:cNvPr id="8" name="Straight Connector 7"/>
          <p:cNvSpPr>
            <a:spLocks noChangeShapeType="1"/>
          </p:cNvSpPr>
          <p:nvPr userDrawn="1"/>
        </p:nvSpPr>
        <p:spPr bwMode="auto">
          <a:xfrm flipV="1">
            <a:off x="497276" y="740655"/>
            <a:ext cx="8138160" cy="1456"/>
          </a:xfrm>
          <a:prstGeom prst="line">
            <a:avLst/>
          </a:prstGeom>
          <a:noFill/>
          <a:ln w="12700" cap="flat" cmpd="sng" algn="ctr">
            <a:solidFill>
              <a:schemeClr val="accent2"/>
            </a:solidFill>
            <a:prstDash val="solid"/>
            <a:round/>
            <a:headEnd type="none" w="med" len="med"/>
            <a:tailEnd type="none" w="med" len="med"/>
          </a:ln>
          <a:effectLst/>
        </p:spPr>
        <p:txBody>
          <a:bodyPr vert="horz" wrap="square" lIns="68580" tIns="34290" rIns="68580" bIns="34290" anchor="t" compatLnSpc="1"/>
          <a:lstStyle/>
          <a:p>
            <a:endParaRPr lang="en-US" sz="1350" dirty="0"/>
          </a:p>
        </p:txBody>
      </p:sp>
      <p:sp>
        <p:nvSpPr>
          <p:cNvPr id="9" name="Text Placeholder 18"/>
          <p:cNvSpPr>
            <a:spLocks noGrp="1"/>
          </p:cNvSpPr>
          <p:nvPr>
            <p:ph type="body" sz="quarter" idx="10" hasCustomPrompt="1"/>
          </p:nvPr>
        </p:nvSpPr>
        <p:spPr>
          <a:xfrm>
            <a:off x="497983" y="304799"/>
            <a:ext cx="8137455" cy="349252"/>
          </a:xfrm>
          <a:prstGeom prst="rect">
            <a:avLst/>
          </a:prstGeom>
        </p:spPr>
        <p:txBody>
          <a:bodyPr vert="horz"/>
          <a:lstStyle>
            <a:lvl1pPr>
              <a:buNone/>
              <a:defRPr sz="2100">
                <a:solidFill>
                  <a:srgbClr val="0E367A"/>
                </a:solidFill>
              </a:defRPr>
            </a:lvl1pPr>
          </a:lstStyle>
          <a:p>
            <a:pPr lvl="0"/>
            <a:r>
              <a:rPr lang="en-US" dirty="0"/>
              <a:t>Click to edit title</a:t>
            </a:r>
          </a:p>
        </p:txBody>
      </p:sp>
      <p:sp>
        <p:nvSpPr>
          <p:cNvPr id="10" name="Content Placeholder 8"/>
          <p:cNvSpPr>
            <a:spLocks noGrp="1"/>
          </p:cNvSpPr>
          <p:nvPr>
            <p:ph sz="quarter" idx="1"/>
          </p:nvPr>
        </p:nvSpPr>
        <p:spPr>
          <a:xfrm>
            <a:off x="497983" y="953087"/>
            <a:ext cx="8137454" cy="3249012"/>
          </a:xfrm>
          <a:prstGeom prst="rect">
            <a:avLst/>
          </a:prstGeom>
        </p:spPr>
        <p:txBody>
          <a:bodyPr/>
          <a:lstStyle>
            <a:lvl1pPr>
              <a:spcAft>
                <a:spcPts val="225"/>
              </a:spcAft>
              <a:defRPr>
                <a:solidFill>
                  <a:srgbClr val="003087"/>
                </a:solidFill>
              </a:defRPr>
            </a:lvl1pPr>
            <a:lvl2pPr>
              <a:spcAft>
                <a:spcPts val="225"/>
              </a:spcAft>
              <a:defRPr>
                <a:solidFill>
                  <a:srgbClr val="003087"/>
                </a:solidFill>
              </a:defRPr>
            </a:lvl2pPr>
            <a:lvl3pPr>
              <a:spcAft>
                <a:spcPts val="225"/>
              </a:spcAft>
              <a:defRPr>
                <a:solidFill>
                  <a:srgbClr val="003087"/>
                </a:solidFill>
              </a:defRPr>
            </a:lvl3pPr>
            <a:lvl4pPr>
              <a:spcAft>
                <a:spcPts val="225"/>
              </a:spcAft>
              <a:defRPr>
                <a:solidFill>
                  <a:srgbClr val="003087"/>
                </a:solidFill>
              </a:defRPr>
            </a:lvl4pPr>
            <a:lvl5pPr>
              <a:spcAft>
                <a:spcPts val="225"/>
              </a:spcAft>
              <a:defRPr>
                <a:solidFill>
                  <a:srgbClr val="0030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6"/>
          <p:cNvSpPr>
            <a:spLocks noGrp="1"/>
          </p:cNvSpPr>
          <p:nvPr>
            <p:ph type="sldNum" sz="quarter" idx="4"/>
          </p:nvPr>
        </p:nvSpPr>
        <p:spPr>
          <a:xfrm>
            <a:off x="497982" y="4830397"/>
            <a:ext cx="533400" cy="184666"/>
          </a:xfrm>
          <a:prstGeom prst="rect">
            <a:avLst/>
          </a:prstGeom>
        </p:spPr>
        <p:txBody>
          <a:bodyPr anchor="b"/>
          <a:lstStyle>
            <a:lvl1pPr algn="l">
              <a:defRPr sz="750">
                <a:solidFill>
                  <a:schemeClr val="tx2"/>
                </a:solidFill>
              </a:defRPr>
            </a:lvl1pPr>
          </a:lstStyle>
          <a:p>
            <a:fld id="{74DA38AE-C4A1-B34C-9B69-8518F7475CDF}" type="slidenum">
              <a:rPr lang="en-US" smtClean="0"/>
              <a:pPr/>
              <a:t>‹#›</a:t>
            </a:fld>
            <a:endParaRPr lang="en-US" dirty="0"/>
          </a:p>
        </p:txBody>
      </p:sp>
      <p:grpSp>
        <p:nvGrpSpPr>
          <p:cNvPr id="2" name="Group 1"/>
          <p:cNvGrpSpPr/>
          <p:nvPr userDrawn="1"/>
        </p:nvGrpSpPr>
        <p:grpSpPr>
          <a:xfrm>
            <a:off x="3652426" y="4514902"/>
            <a:ext cx="4983010" cy="530938"/>
            <a:chOff x="3652426" y="4457457"/>
            <a:chExt cx="4983010" cy="530938"/>
          </a:xfrm>
        </p:grpSpPr>
        <p:sp>
          <p:nvSpPr>
            <p:cNvPr id="12" name="TextBox 11"/>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3" name="Picture 12"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3397850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1 column">
    <p:spTree>
      <p:nvGrpSpPr>
        <p:cNvPr id="1" name=""/>
        <p:cNvGrpSpPr/>
        <p:nvPr/>
      </p:nvGrpSpPr>
      <p:grpSpPr>
        <a:xfrm>
          <a:off x="0" y="0"/>
          <a:ext cx="0" cy="0"/>
          <a:chOff x="0" y="0"/>
          <a:chExt cx="0" cy="0"/>
        </a:xfrm>
      </p:grpSpPr>
      <p:sp>
        <p:nvSpPr>
          <p:cNvPr id="11" name="Rectangle 10"/>
          <p:cNvSpPr/>
          <p:nvPr userDrawn="1"/>
        </p:nvSpPr>
        <p:spPr>
          <a:xfrm>
            <a:off x="0" y="0"/>
            <a:ext cx="2319866"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raight Connector 7"/>
          <p:cNvSpPr>
            <a:spLocks noChangeShapeType="1"/>
          </p:cNvSpPr>
          <p:nvPr userDrawn="1"/>
        </p:nvSpPr>
        <p:spPr bwMode="auto">
          <a:xfrm flipV="1">
            <a:off x="2319866" y="740655"/>
            <a:ext cx="6315570" cy="0"/>
          </a:xfrm>
          <a:prstGeom prst="line">
            <a:avLst/>
          </a:prstGeom>
          <a:noFill/>
          <a:ln w="12700" cap="flat" cmpd="sng" algn="ctr">
            <a:solidFill>
              <a:schemeClr val="accent2"/>
            </a:solidFill>
            <a:prstDash val="solid"/>
            <a:round/>
            <a:headEnd type="none" w="med" len="med"/>
            <a:tailEnd type="none" w="med" len="med"/>
          </a:ln>
          <a:effectLst/>
        </p:spPr>
        <p:txBody>
          <a:bodyPr vert="horz" wrap="square" lIns="68580" tIns="34290" rIns="68580" bIns="34290" anchor="t" compatLnSpc="1"/>
          <a:lstStyle/>
          <a:p>
            <a:endParaRPr lang="en-US" sz="1350" dirty="0"/>
          </a:p>
        </p:txBody>
      </p:sp>
      <p:sp>
        <p:nvSpPr>
          <p:cNvPr id="9" name="Text Placeholder 18"/>
          <p:cNvSpPr>
            <a:spLocks noGrp="1"/>
          </p:cNvSpPr>
          <p:nvPr>
            <p:ph type="body" sz="quarter" idx="10" hasCustomPrompt="1"/>
          </p:nvPr>
        </p:nvSpPr>
        <p:spPr>
          <a:xfrm>
            <a:off x="2319866" y="304799"/>
            <a:ext cx="6315572" cy="349252"/>
          </a:xfrm>
          <a:prstGeom prst="rect">
            <a:avLst/>
          </a:prstGeom>
        </p:spPr>
        <p:txBody>
          <a:bodyPr vert="horz"/>
          <a:lstStyle>
            <a:lvl1pPr>
              <a:buNone/>
              <a:defRPr sz="2100">
                <a:solidFill>
                  <a:srgbClr val="0E367A"/>
                </a:solidFill>
              </a:defRPr>
            </a:lvl1pPr>
          </a:lstStyle>
          <a:p>
            <a:pPr lvl="0"/>
            <a:r>
              <a:rPr lang="en-US" dirty="0"/>
              <a:t>Click to edit title</a:t>
            </a:r>
          </a:p>
        </p:txBody>
      </p:sp>
      <p:sp>
        <p:nvSpPr>
          <p:cNvPr id="10" name="Content Placeholder 8"/>
          <p:cNvSpPr>
            <a:spLocks noGrp="1"/>
          </p:cNvSpPr>
          <p:nvPr>
            <p:ph sz="quarter" idx="1"/>
          </p:nvPr>
        </p:nvSpPr>
        <p:spPr>
          <a:xfrm>
            <a:off x="2319865" y="953087"/>
            <a:ext cx="6315571" cy="3249012"/>
          </a:xfrm>
          <a:prstGeom prst="rect">
            <a:avLst/>
          </a:prstGeom>
        </p:spPr>
        <p:txBody>
          <a:bodyPr/>
          <a:lstStyle>
            <a:lvl1pPr>
              <a:spcAft>
                <a:spcPts val="225"/>
              </a:spcAft>
              <a:defRPr>
                <a:solidFill>
                  <a:srgbClr val="003087"/>
                </a:solidFill>
              </a:defRPr>
            </a:lvl1pPr>
            <a:lvl2pPr>
              <a:spcAft>
                <a:spcPts val="225"/>
              </a:spcAft>
              <a:defRPr>
                <a:solidFill>
                  <a:srgbClr val="003087"/>
                </a:solidFill>
              </a:defRPr>
            </a:lvl2pPr>
            <a:lvl3pPr>
              <a:spcAft>
                <a:spcPts val="225"/>
              </a:spcAft>
              <a:defRPr>
                <a:solidFill>
                  <a:srgbClr val="003087"/>
                </a:solidFill>
              </a:defRPr>
            </a:lvl3pPr>
            <a:lvl4pPr>
              <a:spcAft>
                <a:spcPts val="225"/>
              </a:spcAft>
              <a:defRPr>
                <a:solidFill>
                  <a:srgbClr val="003087"/>
                </a:solidFill>
              </a:defRPr>
            </a:lvl4pPr>
            <a:lvl5pPr>
              <a:spcAft>
                <a:spcPts val="225"/>
              </a:spcAft>
              <a:defRPr>
                <a:solidFill>
                  <a:srgbClr val="0030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6"/>
          <p:cNvSpPr>
            <a:spLocks noGrp="1"/>
          </p:cNvSpPr>
          <p:nvPr>
            <p:ph type="sldNum" sz="quarter" idx="4"/>
          </p:nvPr>
        </p:nvSpPr>
        <p:spPr>
          <a:xfrm>
            <a:off x="497982" y="4830397"/>
            <a:ext cx="533400" cy="184666"/>
          </a:xfrm>
          <a:prstGeom prst="rect">
            <a:avLst/>
          </a:prstGeom>
        </p:spPr>
        <p:txBody>
          <a:bodyPr anchor="b"/>
          <a:lstStyle>
            <a:lvl1pPr algn="l">
              <a:defRPr sz="750">
                <a:solidFill>
                  <a:schemeClr val="tx2"/>
                </a:solidFill>
              </a:defRPr>
            </a:lvl1pPr>
          </a:lstStyle>
          <a:p>
            <a:fld id="{74DA38AE-C4A1-B34C-9B69-8518F7475CDF}" type="slidenum">
              <a:rPr lang="en-US" smtClean="0"/>
              <a:pPr/>
              <a:t>‹#›</a:t>
            </a:fld>
            <a:endParaRPr lang="en-US" dirty="0"/>
          </a:p>
        </p:txBody>
      </p:sp>
      <p:grpSp>
        <p:nvGrpSpPr>
          <p:cNvPr id="2" name="Group 1"/>
          <p:cNvGrpSpPr/>
          <p:nvPr userDrawn="1"/>
        </p:nvGrpSpPr>
        <p:grpSpPr>
          <a:xfrm>
            <a:off x="3652426" y="4514902"/>
            <a:ext cx="4983010" cy="530938"/>
            <a:chOff x="3652426" y="4457457"/>
            <a:chExt cx="4983010" cy="530938"/>
          </a:xfrm>
        </p:grpSpPr>
        <p:sp>
          <p:nvSpPr>
            <p:cNvPr id="12" name="TextBox 11"/>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3" name="Picture 12"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1638475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1 Blank">
    <p:spTree>
      <p:nvGrpSpPr>
        <p:cNvPr id="1" name=""/>
        <p:cNvGrpSpPr/>
        <p:nvPr/>
      </p:nvGrpSpPr>
      <p:grpSpPr>
        <a:xfrm>
          <a:off x="0" y="0"/>
          <a:ext cx="0" cy="0"/>
          <a:chOff x="0" y="0"/>
          <a:chExt cx="0" cy="0"/>
        </a:xfrm>
      </p:grpSpPr>
      <p:sp>
        <p:nvSpPr>
          <p:cNvPr id="8" name="Straight Connector 7"/>
          <p:cNvSpPr>
            <a:spLocks noChangeShapeType="1"/>
          </p:cNvSpPr>
          <p:nvPr userDrawn="1"/>
        </p:nvSpPr>
        <p:spPr bwMode="auto">
          <a:xfrm flipV="1">
            <a:off x="497276" y="740655"/>
            <a:ext cx="8138160" cy="1456"/>
          </a:xfrm>
          <a:prstGeom prst="line">
            <a:avLst/>
          </a:prstGeom>
          <a:noFill/>
          <a:ln w="12700" cap="flat" cmpd="sng" algn="ctr">
            <a:solidFill>
              <a:schemeClr val="accent2"/>
            </a:solidFill>
            <a:prstDash val="solid"/>
            <a:round/>
            <a:headEnd type="none" w="med" len="med"/>
            <a:tailEnd type="none" w="med" len="med"/>
          </a:ln>
          <a:effectLst/>
        </p:spPr>
        <p:txBody>
          <a:bodyPr vert="horz" wrap="square" lIns="68580" tIns="34290" rIns="68580" bIns="34290" anchor="t" compatLnSpc="1"/>
          <a:lstStyle/>
          <a:p>
            <a:endParaRPr lang="en-US" sz="1350" dirty="0"/>
          </a:p>
        </p:txBody>
      </p:sp>
      <p:sp>
        <p:nvSpPr>
          <p:cNvPr id="9" name="Text Placeholder 18"/>
          <p:cNvSpPr>
            <a:spLocks noGrp="1"/>
          </p:cNvSpPr>
          <p:nvPr>
            <p:ph type="body" sz="quarter" idx="10" hasCustomPrompt="1"/>
          </p:nvPr>
        </p:nvSpPr>
        <p:spPr>
          <a:xfrm>
            <a:off x="497983" y="304799"/>
            <a:ext cx="8137455" cy="349252"/>
          </a:xfrm>
          <a:prstGeom prst="rect">
            <a:avLst/>
          </a:prstGeom>
        </p:spPr>
        <p:txBody>
          <a:bodyPr vert="horz"/>
          <a:lstStyle>
            <a:lvl1pPr>
              <a:buNone/>
              <a:defRPr sz="2100">
                <a:solidFill>
                  <a:srgbClr val="0E367A"/>
                </a:solidFill>
              </a:defRPr>
            </a:lvl1pPr>
          </a:lstStyle>
          <a:p>
            <a:pPr lvl="0"/>
            <a:r>
              <a:rPr lang="en-US" dirty="0"/>
              <a:t>Click to edit title</a:t>
            </a:r>
          </a:p>
        </p:txBody>
      </p:sp>
      <p:sp>
        <p:nvSpPr>
          <p:cNvPr id="15" name="Slide Number Placeholder 6"/>
          <p:cNvSpPr>
            <a:spLocks noGrp="1"/>
          </p:cNvSpPr>
          <p:nvPr>
            <p:ph type="sldNum" sz="quarter" idx="4"/>
          </p:nvPr>
        </p:nvSpPr>
        <p:spPr>
          <a:xfrm>
            <a:off x="497982" y="4772952"/>
            <a:ext cx="533400" cy="184666"/>
          </a:xfrm>
          <a:prstGeom prst="rect">
            <a:avLst/>
          </a:prstGeom>
        </p:spPr>
        <p:txBody>
          <a:bodyPr anchor="b"/>
          <a:lstStyle>
            <a:lvl1pPr algn="l">
              <a:defRPr sz="750">
                <a:solidFill>
                  <a:schemeClr val="tx2"/>
                </a:solidFill>
              </a:defRPr>
            </a:lvl1pPr>
          </a:lstStyle>
          <a:p>
            <a:fld id="{74DA38AE-C4A1-B34C-9B69-8518F7475CDF}" type="slidenum">
              <a:rPr lang="en-US" smtClean="0"/>
              <a:pPr/>
              <a:t>‹#›</a:t>
            </a:fld>
            <a:endParaRPr lang="en-US" dirty="0"/>
          </a:p>
        </p:txBody>
      </p:sp>
      <p:grpSp>
        <p:nvGrpSpPr>
          <p:cNvPr id="2" name="Group 1"/>
          <p:cNvGrpSpPr/>
          <p:nvPr userDrawn="1"/>
        </p:nvGrpSpPr>
        <p:grpSpPr>
          <a:xfrm>
            <a:off x="3652426" y="4457457"/>
            <a:ext cx="4983010" cy="530938"/>
            <a:chOff x="3652426" y="4457457"/>
            <a:chExt cx="4983010" cy="530938"/>
          </a:xfrm>
        </p:grpSpPr>
        <p:sp>
          <p:nvSpPr>
            <p:cNvPr id="12" name="TextBox 11"/>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3" name="Picture 12"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3323710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column + object">
    <p:spTree>
      <p:nvGrpSpPr>
        <p:cNvPr id="1" name=""/>
        <p:cNvGrpSpPr/>
        <p:nvPr/>
      </p:nvGrpSpPr>
      <p:grpSpPr>
        <a:xfrm>
          <a:off x="0" y="0"/>
          <a:ext cx="0" cy="0"/>
          <a:chOff x="0" y="0"/>
          <a:chExt cx="0" cy="0"/>
        </a:xfrm>
      </p:grpSpPr>
      <p:sp>
        <p:nvSpPr>
          <p:cNvPr id="12" name="Content Placeholder 11"/>
          <p:cNvSpPr>
            <a:spLocks noGrp="1"/>
          </p:cNvSpPr>
          <p:nvPr>
            <p:ph sz="quarter" idx="1"/>
          </p:nvPr>
        </p:nvSpPr>
        <p:spPr>
          <a:xfrm>
            <a:off x="453833" y="1054496"/>
            <a:ext cx="8095187" cy="1364854"/>
          </a:xfrm>
          <a:prstGeom prst="rect">
            <a:avLst/>
          </a:prstGeom>
        </p:spPr>
        <p:txBody>
          <a:bodyPr/>
          <a:lstStyle>
            <a:lvl1pPr>
              <a:spcAft>
                <a:spcPts val="300"/>
              </a:spcAft>
              <a:defRPr>
                <a:solidFill>
                  <a:srgbClr val="003087"/>
                </a:solidFill>
              </a:defRPr>
            </a:lvl1pPr>
            <a:lvl2pPr>
              <a:spcAft>
                <a:spcPts val="300"/>
              </a:spcAft>
              <a:defRPr>
                <a:solidFill>
                  <a:srgbClr val="003087"/>
                </a:solidFill>
              </a:defRPr>
            </a:lvl2pPr>
            <a:lvl3pPr>
              <a:spcAft>
                <a:spcPts val="300"/>
              </a:spcAft>
              <a:defRPr>
                <a:solidFill>
                  <a:srgbClr val="003087"/>
                </a:solidFill>
              </a:defRPr>
            </a:lvl3pPr>
            <a:lvl4pPr>
              <a:defRPr>
                <a:solidFill>
                  <a:srgbClr val="5A6378"/>
                </a:solidFill>
              </a:defRPr>
            </a:lvl4pPr>
            <a:lvl5pPr>
              <a:defRPr>
                <a:solidFill>
                  <a:srgbClr val="5A6378"/>
                </a:solidFill>
              </a:defRPr>
            </a:lvl5pPr>
          </a:lstStyle>
          <a:p>
            <a:pPr lvl="0"/>
            <a:r>
              <a:rPr lang="en-US" dirty="0"/>
              <a:t>Click to edit Master text styles</a:t>
            </a:r>
          </a:p>
          <a:p>
            <a:pPr lvl="1"/>
            <a:r>
              <a:rPr lang="en-US" dirty="0"/>
              <a:t>Second level</a:t>
            </a:r>
          </a:p>
          <a:p>
            <a:pPr lvl="2"/>
            <a:r>
              <a:rPr lang="en-US" dirty="0"/>
              <a:t>Third level</a:t>
            </a:r>
          </a:p>
        </p:txBody>
      </p:sp>
      <p:sp>
        <p:nvSpPr>
          <p:cNvPr id="16" name="Content Placeholder 7"/>
          <p:cNvSpPr>
            <a:spLocks noGrp="1"/>
          </p:cNvSpPr>
          <p:nvPr>
            <p:ph sz="quarter" idx="13" hasCustomPrompt="1"/>
          </p:nvPr>
        </p:nvSpPr>
        <p:spPr>
          <a:xfrm>
            <a:off x="454034" y="2529417"/>
            <a:ext cx="8107216" cy="1784869"/>
          </a:xfrm>
          <a:prstGeom prst="rect">
            <a:avLst/>
          </a:prstGeom>
        </p:spPr>
        <p:txBody>
          <a:bodyPr/>
          <a:lstStyle>
            <a:lvl1pPr marL="0" indent="0">
              <a:buNone/>
              <a:defRPr>
                <a:solidFill>
                  <a:srgbClr val="5A6378"/>
                </a:solidFill>
              </a:defRPr>
            </a:lvl1pPr>
          </a:lstStyle>
          <a:p>
            <a:pPr lvl="0"/>
            <a:r>
              <a:rPr lang="en-US" dirty="0"/>
              <a:t>Insert object</a:t>
            </a:r>
          </a:p>
        </p:txBody>
      </p:sp>
      <p:sp>
        <p:nvSpPr>
          <p:cNvPr id="20" name="Straight Connector 19"/>
          <p:cNvSpPr>
            <a:spLocks noChangeShapeType="1"/>
          </p:cNvSpPr>
          <p:nvPr userDrawn="1"/>
        </p:nvSpPr>
        <p:spPr bwMode="auto">
          <a:xfrm flipV="1">
            <a:off x="453832" y="844351"/>
            <a:ext cx="8229600" cy="1456"/>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lang="en-US" dirty="0"/>
          </a:p>
        </p:txBody>
      </p:sp>
      <p:sp>
        <p:nvSpPr>
          <p:cNvPr id="10" name="Text Placeholder 18"/>
          <p:cNvSpPr>
            <a:spLocks noGrp="1"/>
          </p:cNvSpPr>
          <p:nvPr>
            <p:ph type="body" sz="quarter" idx="10" hasCustomPrompt="1"/>
          </p:nvPr>
        </p:nvSpPr>
        <p:spPr>
          <a:xfrm>
            <a:off x="453833" y="325941"/>
            <a:ext cx="8107417" cy="464885"/>
          </a:xfrm>
          <a:prstGeom prst="rect">
            <a:avLst/>
          </a:prstGeom>
        </p:spPr>
        <p:txBody>
          <a:bodyPr vert="horz"/>
          <a:lstStyle>
            <a:lvl1pPr>
              <a:buNone/>
              <a:defRPr sz="2500">
                <a:solidFill>
                  <a:srgbClr val="0E367A"/>
                </a:solidFill>
              </a:defRPr>
            </a:lvl1pPr>
          </a:lstStyle>
          <a:p>
            <a:pPr lvl="0"/>
            <a:r>
              <a:rPr lang="en-US" dirty="0"/>
              <a:t>Click to edit title</a:t>
            </a:r>
          </a:p>
        </p:txBody>
      </p:sp>
      <p:sp>
        <p:nvSpPr>
          <p:cNvPr id="11" name="Slide Number Placeholder 6"/>
          <p:cNvSpPr>
            <a:spLocks noGrp="1"/>
          </p:cNvSpPr>
          <p:nvPr>
            <p:ph type="sldNum" sz="quarter" idx="4"/>
          </p:nvPr>
        </p:nvSpPr>
        <p:spPr>
          <a:xfrm>
            <a:off x="446474" y="4738166"/>
            <a:ext cx="533400" cy="227372"/>
          </a:xfrm>
          <a:prstGeom prst="rect">
            <a:avLst/>
          </a:prstGeom>
        </p:spPr>
        <p:txBody>
          <a:bodyPr anchor="b"/>
          <a:lstStyle>
            <a:lvl1pPr algn="l">
              <a:defRPr sz="900">
                <a:solidFill>
                  <a:srgbClr val="5A637A"/>
                </a:solidFill>
              </a:defRPr>
            </a:lvl1pPr>
          </a:lstStyle>
          <a:p>
            <a:fld id="{147C1B20-DEF4-46E3-B77F-0FB6B8193D90}" type="slidenum">
              <a:rPr lang="en-US" smtClean="0"/>
              <a:pPr/>
              <a:t>‹#›</a:t>
            </a:fld>
            <a:endParaRPr lang="en-US" dirty="0"/>
          </a:p>
        </p:txBody>
      </p:sp>
      <p:grpSp>
        <p:nvGrpSpPr>
          <p:cNvPr id="13" name="Group 12"/>
          <p:cNvGrpSpPr/>
          <p:nvPr userDrawn="1"/>
        </p:nvGrpSpPr>
        <p:grpSpPr>
          <a:xfrm>
            <a:off x="3652426" y="4457457"/>
            <a:ext cx="4983010" cy="530938"/>
            <a:chOff x="3652426" y="4457457"/>
            <a:chExt cx="4983010" cy="530938"/>
          </a:xfrm>
        </p:grpSpPr>
        <p:sp>
          <p:nvSpPr>
            <p:cNvPr id="15" name="TextBox 14"/>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7" name="Picture 16"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2836195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469154" y="1056782"/>
            <a:ext cx="3916908" cy="3240570"/>
          </a:xfrm>
          <a:prstGeom prst="rect">
            <a:avLst/>
          </a:prstGeom>
        </p:spPr>
        <p:txBody>
          <a:bodyPr/>
          <a:lstStyle>
            <a:lvl1pPr>
              <a:spcAft>
                <a:spcPts val="300"/>
              </a:spcAft>
              <a:defRPr>
                <a:solidFill>
                  <a:schemeClr val="tx1"/>
                </a:solidFill>
              </a:defRPr>
            </a:lvl1pPr>
            <a:lvl2pPr>
              <a:spcAft>
                <a:spcPts val="300"/>
              </a:spcAft>
              <a:defRPr>
                <a:solidFill>
                  <a:schemeClr val="tx1"/>
                </a:solidFill>
              </a:defRPr>
            </a:lvl2pPr>
            <a:lvl3pPr>
              <a:spcAft>
                <a:spcPts val="300"/>
              </a:spcAft>
              <a:defRPr>
                <a:solidFill>
                  <a:schemeClr val="tx1"/>
                </a:solidFill>
              </a:defRPr>
            </a:lvl3pPr>
            <a:lvl4pPr>
              <a:spcAft>
                <a:spcPts val="300"/>
              </a:spcAft>
              <a:defRPr>
                <a:solidFill>
                  <a:schemeClr val="tx1"/>
                </a:solidFill>
              </a:defRPr>
            </a:lvl4pPr>
            <a:lvl5pPr>
              <a:spcAft>
                <a:spcPts val="3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4632198" y="1054496"/>
            <a:ext cx="3975836" cy="3240570"/>
          </a:xfrm>
          <a:prstGeom prst="rect">
            <a:avLst/>
          </a:prstGeom>
        </p:spPr>
        <p:txBody>
          <a:bodyPr/>
          <a:lstStyle>
            <a:lvl1pPr>
              <a:spcAft>
                <a:spcPts val="300"/>
              </a:spcAft>
              <a:defRPr>
                <a:solidFill>
                  <a:srgbClr val="003087"/>
                </a:solidFill>
              </a:defRPr>
            </a:lvl1pPr>
            <a:lvl2pPr>
              <a:spcAft>
                <a:spcPts val="300"/>
              </a:spcAft>
              <a:defRPr>
                <a:solidFill>
                  <a:srgbClr val="003087"/>
                </a:solidFill>
              </a:defRPr>
            </a:lvl2pPr>
            <a:lvl3pPr>
              <a:spcAft>
                <a:spcPts val="300"/>
              </a:spcAft>
              <a:defRPr>
                <a:solidFill>
                  <a:srgbClr val="003087"/>
                </a:solidFill>
              </a:defRPr>
            </a:lvl3pPr>
            <a:lvl4pPr>
              <a:spcAft>
                <a:spcPts val="300"/>
              </a:spcAft>
              <a:defRPr>
                <a:solidFill>
                  <a:srgbClr val="003087"/>
                </a:solidFill>
              </a:defRPr>
            </a:lvl4pPr>
            <a:lvl5pPr>
              <a:spcAft>
                <a:spcPts val="300"/>
              </a:spcAft>
              <a:defRPr>
                <a:solidFill>
                  <a:srgbClr val="0030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traight Connector 11"/>
          <p:cNvSpPr>
            <a:spLocks noChangeShapeType="1"/>
          </p:cNvSpPr>
          <p:nvPr userDrawn="1"/>
        </p:nvSpPr>
        <p:spPr bwMode="auto">
          <a:xfrm flipV="1">
            <a:off x="435134" y="844351"/>
            <a:ext cx="8229600" cy="1456"/>
          </a:xfrm>
          <a:prstGeom prst="line">
            <a:avLst/>
          </a:prstGeom>
          <a:noFill/>
          <a:ln w="12700" cap="flat" cmpd="sng" algn="ctr">
            <a:solidFill>
              <a:schemeClr val="accent2"/>
            </a:solidFill>
            <a:prstDash val="solid"/>
            <a:round/>
            <a:headEnd type="none" w="med" len="med"/>
            <a:tailEnd type="none" w="med" len="med"/>
          </a:ln>
          <a:effectLst/>
        </p:spPr>
        <p:txBody>
          <a:bodyPr vert="horz" wrap="square" lIns="91440" tIns="45720" rIns="91440" bIns="45720" anchor="t" compatLnSpc="1"/>
          <a:lstStyle/>
          <a:p>
            <a:endParaRPr lang="en-US" dirty="0"/>
          </a:p>
        </p:txBody>
      </p:sp>
      <p:sp>
        <p:nvSpPr>
          <p:cNvPr id="14" name="Text Placeholder 18"/>
          <p:cNvSpPr>
            <a:spLocks noGrp="1"/>
          </p:cNvSpPr>
          <p:nvPr>
            <p:ph type="body" sz="quarter" idx="10" hasCustomPrompt="1"/>
          </p:nvPr>
        </p:nvSpPr>
        <p:spPr>
          <a:xfrm>
            <a:off x="453833" y="325941"/>
            <a:ext cx="8154201" cy="464885"/>
          </a:xfrm>
          <a:prstGeom prst="rect">
            <a:avLst/>
          </a:prstGeom>
        </p:spPr>
        <p:txBody>
          <a:bodyPr vert="horz"/>
          <a:lstStyle>
            <a:lvl1pPr>
              <a:buNone/>
              <a:defRPr sz="2500">
                <a:solidFill>
                  <a:srgbClr val="0E367A"/>
                </a:solidFill>
              </a:defRPr>
            </a:lvl1pPr>
          </a:lstStyle>
          <a:p>
            <a:pPr lvl="0"/>
            <a:r>
              <a:rPr lang="en-US" dirty="0"/>
              <a:t>Click to edit title</a:t>
            </a:r>
          </a:p>
        </p:txBody>
      </p:sp>
      <p:sp>
        <p:nvSpPr>
          <p:cNvPr id="18" name="Slide Number Placeholder 6"/>
          <p:cNvSpPr>
            <a:spLocks noGrp="1"/>
          </p:cNvSpPr>
          <p:nvPr>
            <p:ph type="sldNum" sz="quarter" idx="4"/>
          </p:nvPr>
        </p:nvSpPr>
        <p:spPr>
          <a:xfrm>
            <a:off x="446474" y="4738166"/>
            <a:ext cx="533400" cy="227372"/>
          </a:xfrm>
          <a:prstGeom prst="rect">
            <a:avLst/>
          </a:prstGeom>
        </p:spPr>
        <p:txBody>
          <a:bodyPr anchor="b"/>
          <a:lstStyle>
            <a:lvl1pPr algn="l">
              <a:defRPr sz="900">
                <a:solidFill>
                  <a:srgbClr val="5A637A"/>
                </a:solidFill>
              </a:defRPr>
            </a:lvl1pPr>
          </a:lstStyle>
          <a:p>
            <a:fld id="{147C1B20-DEF4-46E3-B77F-0FB6B8193D90}" type="slidenum">
              <a:rPr lang="en-US" smtClean="0"/>
              <a:pPr/>
              <a:t>‹#›</a:t>
            </a:fld>
            <a:endParaRPr lang="en-US" dirty="0"/>
          </a:p>
        </p:txBody>
      </p:sp>
      <p:grpSp>
        <p:nvGrpSpPr>
          <p:cNvPr id="13" name="Group 12"/>
          <p:cNvGrpSpPr/>
          <p:nvPr userDrawn="1"/>
        </p:nvGrpSpPr>
        <p:grpSpPr>
          <a:xfrm>
            <a:off x="3652426" y="4457457"/>
            <a:ext cx="4983010" cy="530938"/>
            <a:chOff x="3652426" y="4457457"/>
            <a:chExt cx="4983010" cy="530938"/>
          </a:xfrm>
        </p:grpSpPr>
        <p:sp>
          <p:nvSpPr>
            <p:cNvPr id="15" name="TextBox 14"/>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6" name="Picture 15"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366229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Option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231391" y="-7091"/>
            <a:ext cx="5932381" cy="5143500"/>
          </a:xfrm>
          <a:prstGeom prst="rect">
            <a:avLst/>
          </a:prstGeom>
        </p:spPr>
      </p:pic>
      <p:pic>
        <p:nvPicPr>
          <p:cNvPr id="22" name="Picture 21" descr="A person standing in a kitchen&#10;&#10;Description automatically generated">
            <a:extLst>
              <a:ext uri="{FF2B5EF4-FFF2-40B4-BE49-F238E27FC236}">
                <a16:creationId xmlns:a16="http://schemas.microsoft.com/office/drawing/2014/main" id="{0B3A6933-6C79-E347-8234-FB96278B2728}"/>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193"/>
          <a:stretch/>
        </p:blipFill>
        <p:spPr>
          <a:xfrm>
            <a:off x="-1" y="2966224"/>
            <a:ext cx="3226419" cy="2177276"/>
          </a:xfrm>
          <a:prstGeom prst="rect">
            <a:avLst/>
          </a:prstGeom>
        </p:spPr>
      </p:pic>
      <p:pic>
        <p:nvPicPr>
          <p:cNvPr id="23" name="Picture 22" descr="A person sitting on a bench&#10;&#10;Description automatically generated">
            <a:extLst>
              <a:ext uri="{FF2B5EF4-FFF2-40B4-BE49-F238E27FC236}">
                <a16:creationId xmlns:a16="http://schemas.microsoft.com/office/drawing/2014/main" id="{0788D1D8-7979-2D47-B77A-D3D4CD7CAA3D}"/>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r="-2"/>
          <a:stretch/>
        </p:blipFill>
        <p:spPr>
          <a:xfrm>
            <a:off x="-1" y="0"/>
            <a:ext cx="3672467" cy="3003395"/>
          </a:xfrm>
          <a:prstGeom prst="rect">
            <a:avLst/>
          </a:prstGeom>
        </p:spPr>
      </p:pic>
      <p:sp>
        <p:nvSpPr>
          <p:cNvPr id="25" name="Rectangle 24"/>
          <p:cNvSpPr/>
          <p:nvPr userDrawn="1"/>
        </p:nvSpPr>
        <p:spPr>
          <a:xfrm>
            <a:off x="1812759" y="320843"/>
            <a:ext cx="2999874" cy="3320854"/>
          </a:xfrm>
          <a:prstGeom prst="rect">
            <a:avLst/>
          </a:prstGeom>
          <a:solidFill>
            <a:schemeClr val="accent2"/>
          </a:solidFill>
          <a:ln w="57150">
            <a:solidFill>
              <a:schemeClr val="bg2"/>
            </a:solidFill>
            <a:miter lim="800000"/>
          </a:ln>
          <a:effectLst>
            <a:glow rad="101600">
              <a:schemeClr val="tx2">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1812759" y="2862469"/>
            <a:ext cx="2999874" cy="763047"/>
          </a:xfrm>
          <a:prstGeom prst="rect">
            <a:avLst/>
          </a:prstGeom>
          <a:solidFill>
            <a:schemeClr val="bg1"/>
          </a:solidFill>
          <a:ln w="571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SCAN Logo-Line_bigger®_Color.png">
            <a:extLst>
              <a:ext uri="{FF2B5EF4-FFF2-40B4-BE49-F238E27FC236}">
                <a16:creationId xmlns:a16="http://schemas.microsoft.com/office/drawing/2014/main" id="{73638931-26A6-4944-8943-0CD917BE73F2}"/>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2547909" y="2973721"/>
            <a:ext cx="1357017" cy="445318"/>
          </a:xfrm>
          <a:prstGeom prst="rect">
            <a:avLst/>
          </a:prstGeom>
        </p:spPr>
      </p:pic>
      <p:sp>
        <p:nvSpPr>
          <p:cNvPr id="30" name="TextBox 29"/>
          <p:cNvSpPr txBox="1"/>
          <p:nvPr userDrawn="1"/>
        </p:nvSpPr>
        <p:spPr>
          <a:xfrm>
            <a:off x="-1" y="4802049"/>
            <a:ext cx="3226419" cy="338554"/>
          </a:xfrm>
          <a:prstGeom prst="rect">
            <a:avLst/>
          </a:prstGeom>
          <a:solidFill>
            <a:schemeClr val="bg1">
              <a:alpha val="54000"/>
            </a:schemeClr>
          </a:solidFill>
        </p:spPr>
        <p:txBody>
          <a:bodyPr wrap="square" rtlCol="0">
            <a:spAutoFit/>
          </a:bodyPr>
          <a:lstStyle/>
          <a:p>
            <a:r>
              <a:rPr lang="en-US" sz="800" dirty="0">
                <a:solidFill>
                  <a:schemeClr val="tx2"/>
                </a:solidFill>
              </a:rPr>
              <a:t>SCAN Health Plan confidential and proprietary information. </a:t>
            </a:r>
          </a:p>
          <a:p>
            <a:r>
              <a:rPr lang="en-US" sz="800" dirty="0">
                <a:solidFill>
                  <a:schemeClr val="tx2"/>
                </a:solidFill>
              </a:rPr>
              <a:t>© 2022 SCAN Health Plan. All rights reserved.</a:t>
            </a:r>
            <a:endParaRPr lang="en-US" sz="800" dirty="0">
              <a:solidFill>
                <a:schemeClr val="tx2"/>
              </a:solidFill>
              <a:latin typeface="Arial" charset="0"/>
            </a:endParaRPr>
          </a:p>
        </p:txBody>
      </p:sp>
      <p:sp>
        <p:nvSpPr>
          <p:cNvPr id="9" name="TextBox 8"/>
          <p:cNvSpPr txBox="1"/>
          <p:nvPr userDrawn="1"/>
        </p:nvSpPr>
        <p:spPr>
          <a:xfrm>
            <a:off x="1832667" y="856727"/>
            <a:ext cx="2960057" cy="1569660"/>
          </a:xfrm>
          <a:prstGeom prst="rect">
            <a:avLst/>
          </a:prstGeom>
          <a:noFill/>
        </p:spPr>
        <p:txBody>
          <a:bodyPr wrap="square" rtlCol="0">
            <a:spAutoFit/>
          </a:bodyPr>
          <a:lstStyle/>
          <a:p>
            <a:pPr algn="ctr">
              <a:defRPr/>
            </a:pPr>
            <a:r>
              <a:rPr lang="en-US" sz="4800" spc="100" dirty="0">
                <a:solidFill>
                  <a:schemeClr val="bg1"/>
                </a:solidFill>
                <a:cs typeface="Arial"/>
              </a:rPr>
              <a:t>Medicare Basics</a:t>
            </a:r>
          </a:p>
        </p:txBody>
      </p:sp>
    </p:spTree>
    <p:extLst>
      <p:ext uri="{BB962C8B-B14F-4D97-AF65-F5344CB8AC3E}">
        <p14:creationId xmlns:p14="http://schemas.microsoft.com/office/powerpoint/2010/main" val="3663050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p:bg>
      <p:bgRef idx="1001">
        <a:schemeClr val="bg1"/>
      </p:bgRef>
    </p:bg>
    <p:spTree>
      <p:nvGrpSpPr>
        <p:cNvPr id="1" name=""/>
        <p:cNvGrpSpPr/>
        <p:nvPr/>
      </p:nvGrpSpPr>
      <p:grpSpPr>
        <a:xfrm>
          <a:off x="0" y="0"/>
          <a:ext cx="0" cy="0"/>
          <a:chOff x="0" y="0"/>
          <a:chExt cx="0" cy="0"/>
        </a:xfrm>
      </p:grpSpPr>
      <p:sp>
        <p:nvSpPr>
          <p:cNvPr id="3" name="Slide Number Placeholder 6"/>
          <p:cNvSpPr>
            <a:spLocks noGrp="1"/>
          </p:cNvSpPr>
          <p:nvPr>
            <p:ph type="sldNum" sz="quarter" idx="4"/>
          </p:nvPr>
        </p:nvSpPr>
        <p:spPr>
          <a:xfrm>
            <a:off x="497982" y="4772952"/>
            <a:ext cx="533400" cy="184666"/>
          </a:xfrm>
          <a:prstGeom prst="rect">
            <a:avLst/>
          </a:prstGeom>
        </p:spPr>
        <p:txBody>
          <a:bodyPr anchor="b"/>
          <a:lstStyle>
            <a:lvl1pPr algn="l">
              <a:defRPr sz="750">
                <a:solidFill>
                  <a:schemeClr val="tx2"/>
                </a:solidFill>
              </a:defRPr>
            </a:lvl1pPr>
          </a:lstStyle>
          <a:p>
            <a:fld id="{74DA38AE-C4A1-B34C-9B69-8518F7475CDF}" type="slidenum">
              <a:rPr lang="en-US" smtClean="0"/>
              <a:pPr/>
              <a:t>‹#›</a:t>
            </a:fld>
            <a:endParaRPr lang="en-US" dirty="0"/>
          </a:p>
        </p:txBody>
      </p:sp>
    </p:spTree>
    <p:extLst>
      <p:ext uri="{BB962C8B-B14F-4D97-AF65-F5344CB8AC3E}">
        <p14:creationId xmlns:p14="http://schemas.microsoft.com/office/powerpoint/2010/main" val="422775564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able">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900">
                <a:solidFill>
                  <a:srgbClr val="5A637A"/>
                </a:solidFill>
              </a:defRPr>
            </a:lvl1pPr>
          </a:lstStyle>
          <a:p>
            <a:fld id="{147C1B20-DEF4-46E3-B77F-0FB6B8193D90}" type="slidenum">
              <a:rPr lang="en-US" smtClean="0"/>
              <a:pPr/>
              <a:t>‹#›</a:t>
            </a:fld>
            <a:endParaRPr lang="en-US" dirty="0"/>
          </a:p>
        </p:txBody>
      </p:sp>
      <p:grpSp>
        <p:nvGrpSpPr>
          <p:cNvPr id="8" name="Group 7"/>
          <p:cNvGrpSpPr/>
          <p:nvPr userDrawn="1"/>
        </p:nvGrpSpPr>
        <p:grpSpPr>
          <a:xfrm>
            <a:off x="3652426" y="4524561"/>
            <a:ext cx="4983010" cy="530938"/>
            <a:chOff x="3652426" y="4457457"/>
            <a:chExt cx="4983010" cy="530938"/>
          </a:xfrm>
        </p:grpSpPr>
        <p:sp>
          <p:nvSpPr>
            <p:cNvPr id="9" name="TextBox 8"/>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0" name="Picture 9"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34537397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Questions Slide">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3652426" y="4524561"/>
            <a:ext cx="4983010" cy="530938"/>
            <a:chOff x="3652426" y="4457457"/>
            <a:chExt cx="4983010" cy="530938"/>
          </a:xfrm>
        </p:grpSpPr>
        <p:sp>
          <p:nvSpPr>
            <p:cNvPr id="9" name="TextBox 8"/>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0" name="Picture 9"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155371" cy="1567543"/>
          </a:xfrm>
          <a:prstGeom prst="rect">
            <a:avLst/>
          </a:prstGeom>
        </p:spPr>
      </p:pic>
      <p:pic>
        <p:nvPicPr>
          <p:cNvPr id="11" name="Picture 10"/>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567543"/>
            <a:ext cx="2155372" cy="1715822"/>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b="55072"/>
          <a:stretch/>
        </p:blipFill>
        <p:spPr>
          <a:xfrm>
            <a:off x="-10728" y="3283366"/>
            <a:ext cx="2166100" cy="1865578"/>
          </a:xfrm>
          <a:prstGeom prst="rect">
            <a:avLst/>
          </a:prstGeom>
        </p:spPr>
      </p:pic>
    </p:spTree>
    <p:extLst>
      <p:ext uri="{BB962C8B-B14F-4D97-AF65-F5344CB8AC3E}">
        <p14:creationId xmlns:p14="http://schemas.microsoft.com/office/powerpoint/2010/main" val="107749012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Questions Slide">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7678"/>
            <a:ext cx="2155372" cy="1715822"/>
          </a:xfrm>
          <a:prstGeom prst="rect">
            <a:avLst/>
          </a:prstGeom>
        </p:spPr>
      </p:pic>
      <p:grpSp>
        <p:nvGrpSpPr>
          <p:cNvPr id="8" name="Group 7"/>
          <p:cNvGrpSpPr/>
          <p:nvPr userDrawn="1"/>
        </p:nvGrpSpPr>
        <p:grpSpPr>
          <a:xfrm>
            <a:off x="3652426" y="4524561"/>
            <a:ext cx="4983010" cy="530938"/>
            <a:chOff x="3652426" y="4457457"/>
            <a:chExt cx="4983010" cy="530938"/>
          </a:xfrm>
        </p:grpSpPr>
        <p:sp>
          <p:nvSpPr>
            <p:cNvPr id="9" name="TextBox 8"/>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0" name="Picture 9" descr="SCAN Logo-Line_bigger®_Color.png"/>
            <p:cNvPicPr>
              <a:picLocks noChangeAspect="1"/>
            </p:cNvPicPr>
            <p:nvPr userDrawn="1"/>
          </p:nvPicPr>
          <p:blipFill>
            <a:blip r:embed="rId3"/>
            <a:stretch>
              <a:fillRect/>
            </a:stretch>
          </p:blipFill>
          <p:spPr>
            <a:xfrm>
              <a:off x="7242213" y="4457457"/>
              <a:ext cx="1393223" cy="457200"/>
            </a:xfrm>
            <a:prstGeom prst="rect">
              <a:avLst/>
            </a:prstGeom>
          </p:spPr>
        </p:pic>
      </p:grpSp>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2155371" cy="1567543"/>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b="55072"/>
          <a:stretch/>
        </p:blipFill>
        <p:spPr>
          <a:xfrm>
            <a:off x="-10729" y="1567543"/>
            <a:ext cx="2166100" cy="1865578"/>
          </a:xfrm>
          <a:prstGeom prst="rect">
            <a:avLst/>
          </a:prstGeom>
        </p:spPr>
      </p:pic>
      <p:cxnSp>
        <p:nvCxnSpPr>
          <p:cNvPr id="12" name="Straight Connector 11"/>
          <p:cNvCxnSpPr/>
          <p:nvPr userDrawn="1"/>
        </p:nvCxnSpPr>
        <p:spPr>
          <a:xfrm>
            <a:off x="-38100" y="3434993"/>
            <a:ext cx="2196084"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8100" y="1574443"/>
            <a:ext cx="2196084"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95865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1 column">
    <p:spTree>
      <p:nvGrpSpPr>
        <p:cNvPr id="1" name=""/>
        <p:cNvGrpSpPr/>
        <p:nvPr/>
      </p:nvGrpSpPr>
      <p:grpSpPr>
        <a:xfrm>
          <a:off x="0" y="0"/>
          <a:ext cx="0" cy="0"/>
          <a:chOff x="0" y="0"/>
          <a:chExt cx="0" cy="0"/>
        </a:xfrm>
      </p:grpSpPr>
      <p:sp>
        <p:nvSpPr>
          <p:cNvPr id="8" name="Straight Connector 7"/>
          <p:cNvSpPr>
            <a:spLocks noChangeShapeType="1"/>
          </p:cNvSpPr>
          <p:nvPr userDrawn="1"/>
        </p:nvSpPr>
        <p:spPr bwMode="auto">
          <a:xfrm flipV="1">
            <a:off x="497276" y="740655"/>
            <a:ext cx="8138160" cy="1456"/>
          </a:xfrm>
          <a:prstGeom prst="line">
            <a:avLst/>
          </a:prstGeom>
          <a:noFill/>
          <a:ln w="12700" cap="flat" cmpd="sng" algn="ctr">
            <a:solidFill>
              <a:schemeClr val="accent2"/>
            </a:solidFill>
            <a:prstDash val="solid"/>
            <a:round/>
            <a:headEnd type="none" w="med" len="med"/>
            <a:tailEnd type="none" w="med" len="med"/>
          </a:ln>
          <a:effectLst/>
        </p:spPr>
        <p:txBody>
          <a:bodyPr vert="horz" wrap="square" lIns="68580" tIns="34290" rIns="68580" bIns="34290" anchor="t" compatLnSpc="1"/>
          <a:lstStyle/>
          <a:p>
            <a:endParaRPr lang="en-US" sz="1350" dirty="0"/>
          </a:p>
        </p:txBody>
      </p:sp>
      <p:sp>
        <p:nvSpPr>
          <p:cNvPr id="9" name="Text Placeholder 18"/>
          <p:cNvSpPr>
            <a:spLocks noGrp="1"/>
          </p:cNvSpPr>
          <p:nvPr>
            <p:ph type="body" sz="quarter" idx="10" hasCustomPrompt="1"/>
          </p:nvPr>
        </p:nvSpPr>
        <p:spPr>
          <a:xfrm>
            <a:off x="497983" y="304799"/>
            <a:ext cx="8137455" cy="349252"/>
          </a:xfrm>
          <a:prstGeom prst="rect">
            <a:avLst/>
          </a:prstGeom>
        </p:spPr>
        <p:txBody>
          <a:bodyPr vert="horz"/>
          <a:lstStyle>
            <a:lvl1pPr>
              <a:buNone/>
              <a:defRPr sz="2100">
                <a:solidFill>
                  <a:srgbClr val="0E367A"/>
                </a:solidFill>
              </a:defRPr>
            </a:lvl1pPr>
          </a:lstStyle>
          <a:p>
            <a:pPr lvl="0"/>
            <a:r>
              <a:rPr lang="en-US" dirty="0"/>
              <a:t>Click to edit title</a:t>
            </a:r>
          </a:p>
        </p:txBody>
      </p:sp>
      <p:sp>
        <p:nvSpPr>
          <p:cNvPr id="10" name="Content Placeholder 8"/>
          <p:cNvSpPr>
            <a:spLocks noGrp="1"/>
          </p:cNvSpPr>
          <p:nvPr>
            <p:ph sz="quarter" idx="1"/>
          </p:nvPr>
        </p:nvSpPr>
        <p:spPr>
          <a:xfrm>
            <a:off x="497983" y="953087"/>
            <a:ext cx="8137454" cy="3249012"/>
          </a:xfrm>
          <a:prstGeom prst="rect">
            <a:avLst/>
          </a:prstGeom>
        </p:spPr>
        <p:txBody>
          <a:bodyPr/>
          <a:lstStyle>
            <a:lvl1pPr>
              <a:spcAft>
                <a:spcPts val="225"/>
              </a:spcAft>
              <a:defRPr>
                <a:solidFill>
                  <a:srgbClr val="003087"/>
                </a:solidFill>
              </a:defRPr>
            </a:lvl1pPr>
            <a:lvl2pPr>
              <a:spcAft>
                <a:spcPts val="225"/>
              </a:spcAft>
              <a:defRPr>
                <a:solidFill>
                  <a:srgbClr val="003087"/>
                </a:solidFill>
              </a:defRPr>
            </a:lvl2pPr>
            <a:lvl3pPr>
              <a:spcAft>
                <a:spcPts val="225"/>
              </a:spcAft>
              <a:defRPr>
                <a:solidFill>
                  <a:srgbClr val="003087"/>
                </a:solidFill>
              </a:defRPr>
            </a:lvl3pPr>
            <a:lvl4pPr>
              <a:spcAft>
                <a:spcPts val="225"/>
              </a:spcAft>
              <a:defRPr>
                <a:solidFill>
                  <a:srgbClr val="003087"/>
                </a:solidFill>
              </a:defRPr>
            </a:lvl4pPr>
            <a:lvl5pPr>
              <a:spcAft>
                <a:spcPts val="225"/>
              </a:spcAft>
              <a:defRPr>
                <a:solidFill>
                  <a:srgbClr val="00308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6"/>
          <p:cNvSpPr>
            <a:spLocks noGrp="1"/>
          </p:cNvSpPr>
          <p:nvPr>
            <p:ph type="sldNum" sz="quarter" idx="4"/>
          </p:nvPr>
        </p:nvSpPr>
        <p:spPr>
          <a:xfrm>
            <a:off x="497982" y="4772952"/>
            <a:ext cx="533400" cy="184666"/>
          </a:xfrm>
          <a:prstGeom prst="rect">
            <a:avLst/>
          </a:prstGeom>
        </p:spPr>
        <p:txBody>
          <a:bodyPr anchor="b"/>
          <a:lstStyle>
            <a:lvl1pPr algn="l">
              <a:defRPr sz="750">
                <a:solidFill>
                  <a:schemeClr val="tx2"/>
                </a:solidFill>
              </a:defRPr>
            </a:lvl1pPr>
          </a:lstStyle>
          <a:p>
            <a:fld id="{74DA38AE-C4A1-B34C-9B69-8518F7475CDF}" type="slidenum">
              <a:rPr lang="en-US" smtClean="0"/>
              <a:pPr/>
              <a:t>‹#›</a:t>
            </a:fld>
            <a:endParaRPr lang="en-US" dirty="0"/>
          </a:p>
        </p:txBody>
      </p:sp>
      <p:grpSp>
        <p:nvGrpSpPr>
          <p:cNvPr id="2" name="Group 1"/>
          <p:cNvGrpSpPr/>
          <p:nvPr userDrawn="1"/>
        </p:nvGrpSpPr>
        <p:grpSpPr>
          <a:xfrm>
            <a:off x="3652426" y="4457457"/>
            <a:ext cx="4983010" cy="530938"/>
            <a:chOff x="3652426" y="4457457"/>
            <a:chExt cx="4983010" cy="530938"/>
          </a:xfrm>
        </p:grpSpPr>
        <p:sp>
          <p:nvSpPr>
            <p:cNvPr id="12" name="TextBox 11"/>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3" name="Picture 12"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4192548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3_1 Title">
    <p:spTree>
      <p:nvGrpSpPr>
        <p:cNvPr id="1" name=""/>
        <p:cNvGrpSpPr/>
        <p:nvPr/>
      </p:nvGrpSpPr>
      <p:grpSpPr>
        <a:xfrm>
          <a:off x="0" y="0"/>
          <a:ext cx="0" cy="0"/>
          <a:chOff x="0" y="0"/>
          <a:chExt cx="0" cy="0"/>
        </a:xfrm>
      </p:grpSpPr>
      <p:sp>
        <p:nvSpPr>
          <p:cNvPr id="8" name="Straight Connector 7"/>
          <p:cNvSpPr>
            <a:spLocks noChangeShapeType="1"/>
          </p:cNvSpPr>
          <p:nvPr userDrawn="1"/>
        </p:nvSpPr>
        <p:spPr bwMode="auto">
          <a:xfrm flipV="1">
            <a:off x="446474" y="844353"/>
            <a:ext cx="8229600" cy="1456"/>
          </a:xfrm>
          <a:prstGeom prst="line">
            <a:avLst/>
          </a:prstGeom>
          <a:noFill/>
          <a:ln w="12700" cap="flat" cmpd="sng" algn="ctr">
            <a:solidFill>
              <a:schemeClr val="accent2"/>
            </a:solidFill>
            <a:prstDash val="solid"/>
            <a:round/>
            <a:headEnd type="none" w="med" len="med"/>
            <a:tailEnd type="none" w="med" len="med"/>
          </a:ln>
          <a:effectLst/>
        </p:spPr>
        <p:txBody>
          <a:bodyPr vert="horz" wrap="square" lIns="68580" tIns="34290" rIns="68580" bIns="34290" anchor="t" compatLnSpc="1"/>
          <a:lstStyle/>
          <a:p>
            <a:pPr defTabSz="342884"/>
            <a:endParaRPr lang="en-US" sz="1350" dirty="0">
              <a:solidFill>
                <a:srgbClr val="003087"/>
              </a:solidFill>
            </a:endParaRPr>
          </a:p>
        </p:txBody>
      </p:sp>
      <p:sp>
        <p:nvSpPr>
          <p:cNvPr id="9" name="Text Placeholder 18"/>
          <p:cNvSpPr>
            <a:spLocks noGrp="1"/>
          </p:cNvSpPr>
          <p:nvPr>
            <p:ph type="body" sz="quarter" idx="10" hasCustomPrompt="1"/>
          </p:nvPr>
        </p:nvSpPr>
        <p:spPr>
          <a:xfrm>
            <a:off x="453833" y="325945"/>
            <a:ext cx="8222241" cy="464885"/>
          </a:xfrm>
          <a:prstGeom prst="rect">
            <a:avLst/>
          </a:prstGeom>
        </p:spPr>
        <p:txBody>
          <a:bodyPr vert="horz"/>
          <a:lstStyle>
            <a:lvl1pPr>
              <a:buNone/>
              <a:defRPr sz="1875">
                <a:solidFill>
                  <a:srgbClr val="0E367A"/>
                </a:solidFill>
              </a:defRPr>
            </a:lvl1pPr>
          </a:lstStyle>
          <a:p>
            <a:pPr lvl="0"/>
            <a:r>
              <a:rPr lang="en-US" dirty="0"/>
              <a:t>Click to edit title</a:t>
            </a:r>
          </a:p>
        </p:txBody>
      </p:sp>
      <p:sp>
        <p:nvSpPr>
          <p:cNvPr id="12" name="Slide Number Placeholder 6"/>
          <p:cNvSpPr>
            <a:spLocks noGrp="1"/>
          </p:cNvSpPr>
          <p:nvPr>
            <p:ph type="sldNum" sz="quarter" idx="4"/>
          </p:nvPr>
        </p:nvSpPr>
        <p:spPr>
          <a:xfrm>
            <a:off x="446474" y="4738168"/>
            <a:ext cx="533400" cy="227372"/>
          </a:xfrm>
          <a:prstGeom prst="rect">
            <a:avLst/>
          </a:prstGeom>
        </p:spPr>
        <p:txBody>
          <a:bodyPr anchor="b"/>
          <a:lstStyle>
            <a:lvl1pPr algn="l">
              <a:defRPr sz="750">
                <a:solidFill>
                  <a:srgbClr val="5A637A"/>
                </a:solidFill>
              </a:defRPr>
            </a:lvl1pPr>
          </a:lstStyle>
          <a:p>
            <a:pPr defTabSz="342884"/>
            <a:fld id="{147C1B20-DEF4-46E3-B77F-0FB6B8193D90}" type="slidenum">
              <a:rPr lang="en-US" smtClean="0"/>
              <a:pPr defTabSz="342884"/>
              <a:t>‹#›</a:t>
            </a:fld>
            <a:endParaRPr lang="en-US" dirty="0"/>
          </a:p>
        </p:txBody>
      </p:sp>
      <p:grpSp>
        <p:nvGrpSpPr>
          <p:cNvPr id="10" name="Group 9"/>
          <p:cNvGrpSpPr/>
          <p:nvPr userDrawn="1"/>
        </p:nvGrpSpPr>
        <p:grpSpPr>
          <a:xfrm>
            <a:off x="3652426" y="4457457"/>
            <a:ext cx="4983010" cy="530938"/>
            <a:chOff x="3652426" y="4457457"/>
            <a:chExt cx="4983010" cy="530938"/>
          </a:xfrm>
        </p:grpSpPr>
        <p:sp>
          <p:nvSpPr>
            <p:cNvPr id="11" name="TextBox 10"/>
            <p:cNvSpPr txBox="1"/>
            <p:nvPr userDrawn="1"/>
          </p:nvSpPr>
          <p:spPr>
            <a:xfrm>
              <a:off x="3652426" y="4742174"/>
              <a:ext cx="3652916"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Confidential and proprietary information. All rights reserved.</a:t>
              </a:r>
            </a:p>
          </p:txBody>
        </p:sp>
        <p:pic>
          <p:nvPicPr>
            <p:cNvPr id="15" name="Picture 14" descr="SCAN Logo-Line_bigger®_Color.png"/>
            <p:cNvPicPr>
              <a:picLocks noChangeAspect="1"/>
            </p:cNvPicPr>
            <p:nvPr userDrawn="1"/>
          </p:nvPicPr>
          <p:blipFill>
            <a:blip r:embed="rId2"/>
            <a:stretch>
              <a:fillRect/>
            </a:stretch>
          </p:blipFill>
          <p:spPr>
            <a:xfrm>
              <a:off x="7242213" y="4457457"/>
              <a:ext cx="1393223" cy="457200"/>
            </a:xfrm>
            <a:prstGeom prst="rect">
              <a:avLst/>
            </a:prstGeom>
          </p:spPr>
        </p:pic>
      </p:grpSp>
    </p:spTree>
    <p:extLst>
      <p:ext uri="{BB962C8B-B14F-4D97-AF65-F5344CB8AC3E}">
        <p14:creationId xmlns:p14="http://schemas.microsoft.com/office/powerpoint/2010/main" val="291831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 Option 1">
    <p:spTree>
      <p:nvGrpSpPr>
        <p:cNvPr id="1" name=""/>
        <p:cNvGrpSpPr/>
        <p:nvPr/>
      </p:nvGrpSpPr>
      <p:grpSpPr>
        <a:xfrm>
          <a:off x="0" y="0"/>
          <a:ext cx="0" cy="0"/>
          <a:chOff x="0" y="0"/>
          <a:chExt cx="0" cy="0"/>
        </a:xfrm>
      </p:grpSpPr>
      <p:sp>
        <p:nvSpPr>
          <p:cNvPr id="25" name="Rectangle 24"/>
          <p:cNvSpPr/>
          <p:nvPr userDrawn="1"/>
        </p:nvSpPr>
        <p:spPr>
          <a:xfrm>
            <a:off x="1812759" y="320843"/>
            <a:ext cx="2999874" cy="3320854"/>
          </a:xfrm>
          <a:prstGeom prst="rect">
            <a:avLst/>
          </a:prstGeom>
          <a:solidFill>
            <a:schemeClr val="accent2"/>
          </a:solidFill>
          <a:ln w="57150">
            <a:solidFill>
              <a:schemeClr val="bg2"/>
            </a:solidFill>
            <a:miter lim="800000"/>
          </a:ln>
          <a:effectLst>
            <a:glow rad="101600">
              <a:schemeClr val="tx2">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1812759" y="2862469"/>
            <a:ext cx="2999874" cy="763047"/>
          </a:xfrm>
          <a:prstGeom prst="rect">
            <a:avLst/>
          </a:prstGeom>
          <a:solidFill>
            <a:schemeClr val="bg1"/>
          </a:solidFill>
          <a:ln w="571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SCAN Logo-Line_bigger®_Color.png">
            <a:extLst>
              <a:ext uri="{FF2B5EF4-FFF2-40B4-BE49-F238E27FC236}">
                <a16:creationId xmlns:a16="http://schemas.microsoft.com/office/drawing/2014/main" id="{73638931-26A6-4944-8943-0CD917BE73F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47909" y="2973721"/>
            <a:ext cx="1357017" cy="445318"/>
          </a:xfrm>
          <a:prstGeom prst="rect">
            <a:avLst/>
          </a:prstGeom>
        </p:spPr>
      </p:pic>
      <p:sp>
        <p:nvSpPr>
          <p:cNvPr id="30" name="TextBox 29"/>
          <p:cNvSpPr txBox="1"/>
          <p:nvPr userDrawn="1"/>
        </p:nvSpPr>
        <p:spPr>
          <a:xfrm>
            <a:off x="-1" y="4797855"/>
            <a:ext cx="3226419" cy="338554"/>
          </a:xfrm>
          <a:prstGeom prst="rect">
            <a:avLst/>
          </a:prstGeom>
          <a:solidFill>
            <a:schemeClr val="bg1">
              <a:alpha val="54000"/>
            </a:schemeClr>
          </a:solidFill>
        </p:spPr>
        <p:txBody>
          <a:bodyPr wrap="square" rtlCol="0">
            <a:spAutoFit/>
          </a:bodyPr>
          <a:lstStyle/>
          <a:p>
            <a:r>
              <a:rPr lang="en-US" sz="800" dirty="0">
                <a:solidFill>
                  <a:schemeClr val="tx2"/>
                </a:solidFill>
              </a:rPr>
              <a:t>SCAN Health Plan confidential and proprietary information. </a:t>
            </a:r>
          </a:p>
          <a:p>
            <a:r>
              <a:rPr lang="en-US" sz="800" dirty="0">
                <a:solidFill>
                  <a:schemeClr val="tx2"/>
                </a:solidFill>
              </a:rPr>
              <a:t>© 2022 SCAN Health Plan. All rights reserved.</a:t>
            </a:r>
            <a:endParaRPr lang="en-US" sz="800" dirty="0">
              <a:solidFill>
                <a:schemeClr val="tx2"/>
              </a:solidFill>
              <a:latin typeface="Arial" charset="0"/>
            </a:endParaRPr>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0" y="5990"/>
            <a:ext cx="3366066" cy="2494742"/>
          </a:xfrm>
          <a:prstGeom prst="rect">
            <a:avLst/>
          </a:prstGeom>
        </p:spPr>
      </p:pic>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94" y="2478074"/>
            <a:ext cx="3524445" cy="2665426"/>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14131" r="14131"/>
          <a:stretch/>
        </p:blipFill>
        <p:spPr>
          <a:xfrm>
            <a:off x="1439384" y="7090"/>
            <a:ext cx="7704616" cy="5136410"/>
          </a:xfrm>
          <a:prstGeom prst="rect">
            <a:avLst/>
          </a:prstGeom>
        </p:spPr>
      </p:pic>
      <p:sp>
        <p:nvSpPr>
          <p:cNvPr id="12" name="Rectangle 11"/>
          <p:cNvSpPr/>
          <p:nvPr userDrawn="1"/>
        </p:nvSpPr>
        <p:spPr>
          <a:xfrm>
            <a:off x="1965159" y="473243"/>
            <a:ext cx="2999874" cy="3320854"/>
          </a:xfrm>
          <a:prstGeom prst="rect">
            <a:avLst/>
          </a:prstGeom>
          <a:solidFill>
            <a:schemeClr val="accent2"/>
          </a:solidFill>
          <a:ln w="57150">
            <a:solidFill>
              <a:schemeClr val="bg2"/>
            </a:solidFill>
            <a:miter lim="800000"/>
          </a:ln>
          <a:effectLst>
            <a:glow rad="101600">
              <a:schemeClr val="tx2">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965159" y="3014869"/>
            <a:ext cx="2999874" cy="763047"/>
          </a:xfrm>
          <a:prstGeom prst="rect">
            <a:avLst/>
          </a:prstGeom>
          <a:solidFill>
            <a:schemeClr val="bg1"/>
          </a:solidFill>
          <a:ln w="571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2004976" y="959226"/>
            <a:ext cx="2960057" cy="1569660"/>
          </a:xfrm>
          <a:prstGeom prst="rect">
            <a:avLst/>
          </a:prstGeom>
          <a:noFill/>
        </p:spPr>
        <p:txBody>
          <a:bodyPr wrap="square" rtlCol="0">
            <a:spAutoFit/>
          </a:bodyPr>
          <a:lstStyle/>
          <a:p>
            <a:pPr algn="ctr">
              <a:defRPr/>
            </a:pPr>
            <a:r>
              <a:rPr lang="en-US" sz="4800" spc="100" dirty="0">
                <a:solidFill>
                  <a:schemeClr val="bg1"/>
                </a:solidFill>
                <a:cs typeface="Arial"/>
              </a:rPr>
              <a:t>Medicare Basics</a:t>
            </a:r>
          </a:p>
        </p:txBody>
      </p:sp>
      <p:sp>
        <p:nvSpPr>
          <p:cNvPr id="16" name="TextBox 15"/>
          <p:cNvSpPr txBox="1"/>
          <p:nvPr userDrawn="1"/>
        </p:nvSpPr>
        <p:spPr>
          <a:xfrm>
            <a:off x="-194" y="4808596"/>
            <a:ext cx="3226419" cy="338554"/>
          </a:xfrm>
          <a:prstGeom prst="rect">
            <a:avLst/>
          </a:prstGeom>
          <a:solidFill>
            <a:schemeClr val="bg1">
              <a:alpha val="54000"/>
            </a:schemeClr>
          </a:solidFill>
        </p:spPr>
        <p:txBody>
          <a:bodyPr wrap="square" rtlCol="0">
            <a:spAutoFit/>
          </a:bodyPr>
          <a:lstStyle/>
          <a:p>
            <a:r>
              <a:rPr lang="en-US" sz="800" dirty="0">
                <a:solidFill>
                  <a:schemeClr val="tx2"/>
                </a:solidFill>
              </a:rPr>
              <a:t>SCAN Health Plan confidential and proprietary information. </a:t>
            </a:r>
          </a:p>
          <a:p>
            <a:r>
              <a:rPr lang="en-US" sz="800" dirty="0">
                <a:solidFill>
                  <a:schemeClr val="tx2"/>
                </a:solidFill>
              </a:rPr>
              <a:t>© 2022 SCAN Health Plan. All rights reserved.</a:t>
            </a:r>
            <a:endParaRPr lang="en-US" sz="800" dirty="0">
              <a:solidFill>
                <a:schemeClr val="tx2"/>
              </a:solidFill>
              <a:latin typeface="Arial" charset="0"/>
            </a:endParaRPr>
          </a:p>
        </p:txBody>
      </p:sp>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89838" y="3032991"/>
            <a:ext cx="1950514" cy="640080"/>
          </a:xfrm>
          <a:prstGeom prst="rect">
            <a:avLst/>
          </a:prstGeom>
        </p:spPr>
      </p:pic>
    </p:spTree>
    <p:extLst>
      <p:ext uri="{BB962C8B-B14F-4D97-AF65-F5344CB8AC3E}">
        <p14:creationId xmlns:p14="http://schemas.microsoft.com/office/powerpoint/2010/main" val="148813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Option 2">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Option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12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Option 4">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Teal ">
    <p:spTree>
      <p:nvGrpSpPr>
        <p:cNvPr id="1" name=""/>
        <p:cNvGrpSpPr/>
        <p:nvPr/>
      </p:nvGrpSpPr>
      <p:grpSpPr>
        <a:xfrm>
          <a:off x="0" y="0"/>
          <a:ext cx="0" cy="0"/>
          <a:chOff x="0" y="0"/>
          <a:chExt cx="0" cy="0"/>
        </a:xfrm>
      </p:grpSpPr>
      <p:grpSp>
        <p:nvGrpSpPr>
          <p:cNvPr id="26" name="Group 25"/>
          <p:cNvGrpSpPr/>
          <p:nvPr userDrawn="1"/>
        </p:nvGrpSpPr>
        <p:grpSpPr>
          <a:xfrm>
            <a:off x="0" y="0"/>
            <a:ext cx="9144000" cy="5143500"/>
            <a:chOff x="0" y="0"/>
            <a:chExt cx="9144000" cy="5143500"/>
          </a:xfrm>
        </p:grpSpPr>
        <p:sp>
          <p:nvSpPr>
            <p:cNvPr id="14" name="Rectangle 13"/>
            <p:cNvSpPr/>
            <p:nvPr userDrawn="1"/>
          </p:nvSpPr>
          <p:spPr>
            <a:xfrm>
              <a:off x="0" y="0"/>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5" name="Picture 14"/>
            <p:cNvPicPr>
              <a:picLocks noChangeAspect="1"/>
            </p:cNvPicPr>
            <p:nvPr userDrawn="1"/>
          </p:nvPicPr>
          <p:blipFill rotWithShape="1">
            <a:blip r:embed="rId2" cstate="hqprint">
              <a:alphaModFix amt="7000"/>
              <a:extLst>
                <a:ext uri="{28A0092B-C50C-407E-A947-70E740481C1C}">
                  <a14:useLocalDpi xmlns:a14="http://schemas.microsoft.com/office/drawing/2010/main"/>
                </a:ext>
              </a:extLst>
            </a:blip>
            <a:srcRect t="-6097"/>
            <a:stretch/>
          </p:blipFill>
          <p:spPr>
            <a:xfrm>
              <a:off x="3725333" y="76881"/>
              <a:ext cx="4623121" cy="5066619"/>
            </a:xfrm>
            <a:prstGeom prst="rect">
              <a:avLst/>
            </a:prstGeom>
          </p:spPr>
        </p:pic>
        <p:sp>
          <p:nvSpPr>
            <p:cNvPr id="16" name="Rectangle 15"/>
            <p:cNvSpPr/>
            <p:nvPr userDrawn="1"/>
          </p:nvSpPr>
          <p:spPr>
            <a:xfrm>
              <a:off x="728954" y="2693589"/>
              <a:ext cx="146304" cy="868680"/>
            </a:xfrm>
            <a:prstGeom prst="rect">
              <a:avLst/>
            </a:prstGeom>
            <a:solidFill>
              <a:schemeClr val="accent3">
                <a:lumMod val="60000"/>
                <a:lumOff val="40000"/>
              </a:schemeClr>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p>
          </p:txBody>
        </p:sp>
      </p:grpSp>
      <p:sp>
        <p:nvSpPr>
          <p:cNvPr id="20" name="Text Placeholder 7"/>
          <p:cNvSpPr>
            <a:spLocks noGrp="1"/>
          </p:cNvSpPr>
          <p:nvPr>
            <p:ph type="body" sz="quarter" idx="10" hasCustomPrompt="1"/>
          </p:nvPr>
        </p:nvSpPr>
        <p:spPr>
          <a:xfrm>
            <a:off x="1041124" y="3219369"/>
            <a:ext cx="7009878" cy="448733"/>
          </a:xfrm>
          <a:prstGeom prst="rect">
            <a:avLst/>
          </a:prstGeom>
        </p:spPr>
        <p:txBody>
          <a:bodyPr vert="horz"/>
          <a:lstStyle>
            <a:lvl1pPr>
              <a:buFontTx/>
              <a:buNone/>
              <a:defRPr>
                <a:solidFill>
                  <a:schemeClr val="bg1"/>
                </a:solidFill>
              </a:defRPr>
            </a:lvl1pPr>
          </a:lstStyle>
          <a:p>
            <a:pPr lvl="0"/>
            <a:r>
              <a:rPr lang="en-US" dirty="0"/>
              <a:t>Click to edit subtitle</a:t>
            </a:r>
          </a:p>
        </p:txBody>
      </p:sp>
      <p:sp>
        <p:nvSpPr>
          <p:cNvPr id="19" name="Title 1"/>
          <p:cNvSpPr>
            <a:spLocks noGrp="1"/>
          </p:cNvSpPr>
          <p:nvPr>
            <p:ph type="title" hasCustomPrompt="1"/>
          </p:nvPr>
        </p:nvSpPr>
        <p:spPr>
          <a:xfrm>
            <a:off x="1041124" y="2762238"/>
            <a:ext cx="7001909" cy="457132"/>
          </a:xfrm>
          <a:prstGeom prst="rect">
            <a:avLst/>
          </a:prstGeom>
        </p:spPr>
        <p:txBody>
          <a:bodyPr vert="horz"/>
          <a:lstStyle>
            <a:lvl1pPr>
              <a:defRPr sz="3400">
                <a:solidFill>
                  <a:schemeClr val="bg1"/>
                </a:solidFill>
              </a:defRPr>
            </a:lvl1pPr>
          </a:lstStyle>
          <a:p>
            <a:r>
              <a:rPr lang="en-US" dirty="0"/>
              <a:t>Click to edit section divider title</a:t>
            </a:r>
          </a:p>
        </p:txBody>
      </p:sp>
    </p:spTree>
    <p:extLst>
      <p:ext uri="{BB962C8B-B14F-4D97-AF65-F5344CB8AC3E}">
        <p14:creationId xmlns:p14="http://schemas.microsoft.com/office/powerpoint/2010/main" val="17224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grpSp>
        <p:nvGrpSpPr>
          <p:cNvPr id="2" name="Group 1"/>
          <p:cNvGrpSpPr/>
          <p:nvPr userDrawn="1"/>
        </p:nvGrpSpPr>
        <p:grpSpPr>
          <a:xfrm>
            <a:off x="0" y="0"/>
            <a:ext cx="9144000" cy="5143500"/>
            <a:chOff x="0" y="0"/>
            <a:chExt cx="9144000" cy="5143500"/>
          </a:xfrm>
        </p:grpSpPr>
        <p:sp>
          <p:nvSpPr>
            <p:cNvPr id="7" name="Rectangle 6"/>
            <p:cNvSpPr/>
            <p:nvPr userDrawn="1"/>
          </p:nvSpPr>
          <p:spPr>
            <a:xfrm>
              <a:off x="0" y="0"/>
              <a:ext cx="9144000" cy="5143500"/>
            </a:xfrm>
            <a:prstGeom prst="rect">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userDrawn="1"/>
          </p:nvPicPr>
          <p:blipFill rotWithShape="1">
            <a:blip r:embed="rId2" cstate="hqprint">
              <a:alphaModFix amt="9000"/>
              <a:extLst>
                <a:ext uri="{28A0092B-C50C-407E-A947-70E740481C1C}">
                  <a14:useLocalDpi xmlns:a14="http://schemas.microsoft.com/office/drawing/2010/main"/>
                </a:ext>
              </a:extLst>
            </a:blip>
            <a:srcRect t="-6097"/>
            <a:stretch/>
          </p:blipFill>
          <p:spPr>
            <a:xfrm>
              <a:off x="3725333" y="76881"/>
              <a:ext cx="4623121" cy="5066619"/>
            </a:xfrm>
            <a:prstGeom prst="rect">
              <a:avLst/>
            </a:prstGeom>
          </p:spPr>
        </p:pic>
        <p:sp>
          <p:nvSpPr>
            <p:cNvPr id="11" name="Rectangle 10"/>
            <p:cNvSpPr/>
            <p:nvPr userDrawn="1"/>
          </p:nvSpPr>
          <p:spPr>
            <a:xfrm>
              <a:off x="728954" y="2693589"/>
              <a:ext cx="146304" cy="868680"/>
            </a:xfrm>
            <a:prstGeom prst="rect">
              <a:avLst/>
            </a:prstGeom>
            <a:solidFill>
              <a:schemeClr val="accent2">
                <a:lumMod val="60000"/>
                <a:lumOff val="40000"/>
              </a:schemeClr>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p>
          </p:txBody>
        </p:sp>
      </p:grpSp>
      <p:sp>
        <p:nvSpPr>
          <p:cNvPr id="13" name="Text Placeholder 7"/>
          <p:cNvSpPr>
            <a:spLocks noGrp="1"/>
          </p:cNvSpPr>
          <p:nvPr>
            <p:ph type="body" sz="quarter" idx="10" hasCustomPrompt="1"/>
          </p:nvPr>
        </p:nvSpPr>
        <p:spPr>
          <a:xfrm>
            <a:off x="1041124" y="3219369"/>
            <a:ext cx="7009878" cy="448733"/>
          </a:xfrm>
          <a:prstGeom prst="rect">
            <a:avLst/>
          </a:prstGeom>
        </p:spPr>
        <p:txBody>
          <a:bodyPr vert="horz"/>
          <a:lstStyle>
            <a:lvl1pPr>
              <a:buFontTx/>
              <a:buNone/>
              <a:defRPr>
                <a:solidFill>
                  <a:schemeClr val="bg1"/>
                </a:solidFill>
              </a:defRPr>
            </a:lvl1pPr>
          </a:lstStyle>
          <a:p>
            <a:pPr lvl="0"/>
            <a:r>
              <a:rPr lang="en-US" dirty="0"/>
              <a:t>Click to edit subtitle</a:t>
            </a:r>
          </a:p>
        </p:txBody>
      </p:sp>
      <p:sp>
        <p:nvSpPr>
          <p:cNvPr id="14" name="Title 1"/>
          <p:cNvSpPr>
            <a:spLocks noGrp="1"/>
          </p:cNvSpPr>
          <p:nvPr>
            <p:ph type="title" hasCustomPrompt="1"/>
          </p:nvPr>
        </p:nvSpPr>
        <p:spPr>
          <a:xfrm>
            <a:off x="1041124" y="2762238"/>
            <a:ext cx="7001909" cy="457132"/>
          </a:xfrm>
          <a:prstGeom prst="rect">
            <a:avLst/>
          </a:prstGeom>
        </p:spPr>
        <p:txBody>
          <a:bodyPr vert="horz"/>
          <a:lstStyle>
            <a:lvl1pPr>
              <a:defRPr sz="3400">
                <a:solidFill>
                  <a:schemeClr val="bg1"/>
                </a:solidFill>
              </a:defRPr>
            </a:lvl1pPr>
          </a:lstStyle>
          <a:p>
            <a:r>
              <a:rPr lang="en-US" dirty="0"/>
              <a:t>Click to edit section divider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grpSp>
        <p:nvGrpSpPr>
          <p:cNvPr id="2" name="Group 1"/>
          <p:cNvGrpSpPr/>
          <p:nvPr userDrawn="1"/>
        </p:nvGrpSpPr>
        <p:grpSpPr>
          <a:xfrm>
            <a:off x="0" y="0"/>
            <a:ext cx="9144000" cy="5143500"/>
            <a:chOff x="0" y="0"/>
            <a:chExt cx="9144000" cy="5143500"/>
          </a:xfrm>
        </p:grpSpPr>
        <p:sp>
          <p:nvSpPr>
            <p:cNvPr id="8" name="Rectangle 7"/>
            <p:cNvSpPr/>
            <p:nvPr userDrawn="1"/>
          </p:nvSpPr>
          <p:spPr>
            <a:xfrm>
              <a:off x="0" y="0"/>
              <a:ext cx="9144000" cy="5143500"/>
            </a:xfrm>
            <a:prstGeom prst="rect">
              <a:avLst/>
            </a:prstGeom>
            <a:solidFill>
              <a:schemeClr val="accent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9" name="Picture 8"/>
            <p:cNvPicPr>
              <a:picLocks noChangeAspect="1"/>
            </p:cNvPicPr>
            <p:nvPr userDrawn="1"/>
          </p:nvPicPr>
          <p:blipFill rotWithShape="1">
            <a:blip r:embed="rId2" cstate="hqprint">
              <a:alphaModFix amt="5000"/>
              <a:extLst>
                <a:ext uri="{28A0092B-C50C-407E-A947-70E740481C1C}">
                  <a14:useLocalDpi xmlns:a14="http://schemas.microsoft.com/office/drawing/2010/main"/>
                </a:ext>
              </a:extLst>
            </a:blip>
            <a:srcRect t="-6097"/>
            <a:stretch/>
          </p:blipFill>
          <p:spPr>
            <a:xfrm>
              <a:off x="3725333" y="76881"/>
              <a:ext cx="4623121" cy="5066619"/>
            </a:xfrm>
            <a:prstGeom prst="rect">
              <a:avLst/>
            </a:prstGeom>
          </p:spPr>
        </p:pic>
        <p:sp>
          <p:nvSpPr>
            <p:cNvPr id="10" name="Rectangle 9"/>
            <p:cNvSpPr/>
            <p:nvPr userDrawn="1"/>
          </p:nvSpPr>
          <p:spPr>
            <a:xfrm>
              <a:off x="728954" y="2693589"/>
              <a:ext cx="146304" cy="86868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p>
          </p:txBody>
        </p:sp>
      </p:grpSp>
      <p:sp>
        <p:nvSpPr>
          <p:cNvPr id="11" name="Text Placeholder 7"/>
          <p:cNvSpPr>
            <a:spLocks noGrp="1"/>
          </p:cNvSpPr>
          <p:nvPr>
            <p:ph type="body" sz="quarter" idx="10" hasCustomPrompt="1"/>
          </p:nvPr>
        </p:nvSpPr>
        <p:spPr>
          <a:xfrm>
            <a:off x="1041124" y="3219369"/>
            <a:ext cx="7009878" cy="448733"/>
          </a:xfrm>
          <a:prstGeom prst="rect">
            <a:avLst/>
          </a:prstGeom>
        </p:spPr>
        <p:txBody>
          <a:bodyPr vert="horz"/>
          <a:lstStyle>
            <a:lvl1pPr>
              <a:buFontTx/>
              <a:buNone/>
              <a:defRPr>
                <a:solidFill>
                  <a:schemeClr val="bg1"/>
                </a:solidFill>
              </a:defRPr>
            </a:lvl1pPr>
          </a:lstStyle>
          <a:p>
            <a:pPr lvl="0"/>
            <a:r>
              <a:rPr lang="en-US" dirty="0"/>
              <a:t>Click to edit subtitle</a:t>
            </a:r>
          </a:p>
        </p:txBody>
      </p:sp>
      <p:sp>
        <p:nvSpPr>
          <p:cNvPr id="12" name="Title 1"/>
          <p:cNvSpPr>
            <a:spLocks noGrp="1"/>
          </p:cNvSpPr>
          <p:nvPr>
            <p:ph type="title" hasCustomPrompt="1"/>
          </p:nvPr>
        </p:nvSpPr>
        <p:spPr>
          <a:xfrm>
            <a:off x="1041124" y="2762238"/>
            <a:ext cx="7001909" cy="457132"/>
          </a:xfrm>
          <a:prstGeom prst="rect">
            <a:avLst/>
          </a:prstGeom>
        </p:spPr>
        <p:txBody>
          <a:bodyPr vert="horz"/>
          <a:lstStyle>
            <a:lvl1pPr>
              <a:defRPr sz="3400">
                <a:solidFill>
                  <a:schemeClr val="bg1"/>
                </a:solidFill>
              </a:defRPr>
            </a:lvl1pPr>
          </a:lstStyle>
          <a:p>
            <a:r>
              <a:rPr lang="en-US" dirty="0"/>
              <a:t>Click to edit section divider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307935"/>
      </p:ext>
    </p:extLst>
  </p:cSld>
  <p:clrMap bg1="lt1" tx1="dk1" bg2="lt2" tx2="dk2" accent1="accent1" accent2="accent2" accent3="accent3" accent4="accent4" accent5="accent5" accent6="accent6" hlink="hlink" folHlink="folHlink"/>
  <p:sldLayoutIdLst>
    <p:sldLayoutId id="2147483652" r:id="rId1"/>
    <p:sldLayoutId id="2147483666" r:id="rId2"/>
    <p:sldLayoutId id="2147483680" r:id="rId3"/>
    <p:sldLayoutId id="2147483663" r:id="rId4"/>
    <p:sldLayoutId id="2147483667" r:id="rId5"/>
    <p:sldLayoutId id="2147483664" r:id="rId6"/>
    <p:sldLayoutId id="2147483661" r:id="rId7"/>
    <p:sldLayoutId id="2147483653" r:id="rId8"/>
    <p:sldLayoutId id="2147483654" r:id="rId9"/>
    <p:sldLayoutId id="2147483668" r:id="rId10"/>
    <p:sldLayoutId id="2147483656" r:id="rId11"/>
    <p:sldLayoutId id="2147483671" r:id="rId12"/>
    <p:sldLayoutId id="2147483659" r:id="rId13"/>
    <p:sldLayoutId id="2147483657" r:id="rId14"/>
    <p:sldLayoutId id="2147483670" r:id="rId15"/>
    <p:sldLayoutId id="2147483677" r:id="rId16"/>
    <p:sldLayoutId id="2147483676" r:id="rId17"/>
    <p:sldLayoutId id="2147483658" r:id="rId18"/>
    <p:sldLayoutId id="2147483660" r:id="rId19"/>
    <p:sldLayoutId id="2147483669" r:id="rId20"/>
    <p:sldLayoutId id="2147483675" r:id="rId21"/>
    <p:sldLayoutId id="2147483678" r:id="rId22"/>
    <p:sldLayoutId id="2147483679" r:id="rId23"/>
    <p:sldLayoutId id="2147483672" r:id="rId24"/>
    <p:sldLayoutId id="2147483674" r:id="rId25"/>
  </p:sldLayoutIdLst>
  <p:hf hdr="0" ftr="0" dt="0"/>
  <p:txStyles>
    <p:titleStyle>
      <a:lvl1pPr algn="l" rtl="0" eaLnBrk="1" latinLnBrk="0" hangingPunct="1">
        <a:lnSpc>
          <a:spcPct val="80000"/>
        </a:lnSpc>
        <a:spcBef>
          <a:spcPct val="0"/>
        </a:spcBef>
        <a:buNone/>
        <a:defRPr sz="2400" b="0" i="0" kern="1200">
          <a:solidFill>
            <a:schemeClr val="tx2"/>
          </a:solidFill>
          <a:latin typeface="Arial"/>
          <a:ea typeface="+mj-ea"/>
          <a:cs typeface="Arial"/>
        </a:defRPr>
      </a:lvl1pPr>
    </p:titleStyle>
    <p:bodyStyle>
      <a:lvl1pPr marL="274320" indent="-274320" algn="l" rtl="0" eaLnBrk="1" latinLnBrk="0" hangingPunct="1">
        <a:spcBef>
          <a:spcPts val="600"/>
        </a:spcBef>
        <a:spcAft>
          <a:spcPts val="0"/>
        </a:spcAft>
        <a:buClr>
          <a:schemeClr val="accent2"/>
        </a:buClr>
        <a:buSzPct val="100000"/>
        <a:buFont typeface="Wingdings 3"/>
        <a:buChar char=""/>
        <a:defRPr sz="2000" b="0" i="0" kern="1200">
          <a:solidFill>
            <a:schemeClr val="tx1"/>
          </a:solidFill>
          <a:latin typeface="Arial"/>
          <a:ea typeface="+mn-ea"/>
          <a:cs typeface="Arial"/>
        </a:defRPr>
      </a:lvl1pPr>
      <a:lvl2pPr marL="548640" indent="-274320" algn="l" rtl="0" eaLnBrk="1" latinLnBrk="0" hangingPunct="1">
        <a:spcBef>
          <a:spcPts val="500"/>
        </a:spcBef>
        <a:spcAft>
          <a:spcPts val="0"/>
        </a:spcAft>
        <a:buClr>
          <a:schemeClr val="accent2"/>
        </a:buClr>
        <a:buSzPct val="120000"/>
        <a:buFont typeface="Arial"/>
        <a:buChar char="•"/>
        <a:defRPr sz="2000" b="0" i="0" kern="1200">
          <a:solidFill>
            <a:schemeClr val="tx1"/>
          </a:solidFill>
          <a:latin typeface="Arial"/>
          <a:ea typeface="+mn-ea"/>
          <a:cs typeface="Arial"/>
        </a:defRPr>
      </a:lvl2pPr>
      <a:lvl3pPr marL="822960" indent="-228600" algn="l" rtl="0" eaLnBrk="1" latinLnBrk="0" hangingPunct="1">
        <a:spcBef>
          <a:spcPts val="500"/>
        </a:spcBef>
        <a:spcAft>
          <a:spcPts val="0"/>
        </a:spcAft>
        <a:buClr>
          <a:schemeClr val="accent2"/>
        </a:buClr>
        <a:buSzPct val="100000"/>
        <a:buFont typeface="Lucida Grande"/>
        <a:buChar char="–"/>
        <a:defRPr sz="2000" b="0" i="0" kern="1200">
          <a:solidFill>
            <a:schemeClr val="tx1"/>
          </a:solidFill>
          <a:latin typeface="Arial"/>
          <a:ea typeface="+mn-ea"/>
          <a:cs typeface="Arial"/>
        </a:defRPr>
      </a:lvl3pPr>
      <a:lvl4pPr marL="1097280" indent="-228600" algn="l" rtl="0" eaLnBrk="1" latinLnBrk="0" hangingPunct="1">
        <a:spcBef>
          <a:spcPts val="400"/>
        </a:spcBef>
        <a:spcAft>
          <a:spcPts val="0"/>
        </a:spcAft>
        <a:buClr>
          <a:schemeClr val="accent2">
            <a:shade val="75000"/>
          </a:schemeClr>
        </a:buClr>
        <a:buSzPct val="75000"/>
        <a:buFont typeface="Courier New"/>
        <a:buChar char="o"/>
        <a:defRPr sz="2000" b="0" i="0" kern="1200">
          <a:solidFill>
            <a:schemeClr val="tx1"/>
          </a:solidFill>
          <a:latin typeface="Arial"/>
          <a:ea typeface="+mn-ea"/>
          <a:cs typeface="Arial"/>
        </a:defRPr>
      </a:lvl4pPr>
      <a:lvl5pPr marL="1371600" indent="-228600" algn="l" rtl="0" eaLnBrk="1" latinLnBrk="0" hangingPunct="1">
        <a:spcBef>
          <a:spcPts val="300"/>
        </a:spcBef>
        <a:spcAft>
          <a:spcPts val="0"/>
        </a:spcAft>
        <a:buClr>
          <a:schemeClr val="accent2"/>
        </a:buClr>
        <a:buSzPct val="100000"/>
        <a:buFont typeface="Wingdings" charset="2"/>
        <a:buChar char="§"/>
        <a:defRPr sz="2000" b="0" i="0" kern="1200">
          <a:solidFill>
            <a:schemeClr val="tx1"/>
          </a:solidFill>
          <a:latin typeface="Arial"/>
          <a:ea typeface="+mn-ea"/>
          <a:cs typeface="Arial"/>
        </a:defRPr>
      </a:lvl5pPr>
      <a:lvl6pPr marL="1645920" indent="-182880" algn="l" rtl="0" eaLnBrk="1" latinLnBrk="0" hangingPunct="1">
        <a:spcBef>
          <a:spcPts val="300"/>
        </a:spcBef>
        <a:buClr>
          <a:srgbClr val="9FB8CD">
            <a:shade val="75000"/>
          </a:srgbClr>
        </a:buClr>
        <a:buSzPct val="75000"/>
        <a:buFont typeface="Wingdings 3"/>
        <a:buChar char=""/>
        <a:defRPr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lang="en-US" sz="1200" kern="1200" smtClean="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png"/><Relationship Id="rId7" Type="http://schemas.openxmlformats.org/officeDocument/2006/relationships/image" Target="../media/image36.png"/><Relationship Id="rId12" Type="http://schemas.microsoft.com/office/2007/relationships/hdphoto" Target="../media/hdphoto4.wdp"/><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38.png"/><Relationship Id="rId5" Type="http://schemas.openxmlformats.org/officeDocument/2006/relationships/image" Target="../media/image35.png"/><Relationship Id="rId10" Type="http://schemas.microsoft.com/office/2007/relationships/hdphoto" Target="../media/hdphoto3.wdp"/><Relationship Id="rId4" Type="http://schemas.openxmlformats.org/officeDocument/2006/relationships/image" Target="../media/image34.pn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17581" y="4928056"/>
            <a:ext cx="3226419" cy="215444"/>
          </a:xfrm>
          <a:prstGeom prst="rect">
            <a:avLst/>
          </a:prstGeom>
          <a:solidFill>
            <a:schemeClr val="bg1">
              <a:alpha val="54000"/>
            </a:schemeClr>
          </a:solidFill>
        </p:spPr>
        <p:txBody>
          <a:bodyPr wrap="square" rtlCol="0">
            <a:spAutoFit/>
          </a:bodyPr>
          <a:lstStyle/>
          <a:p>
            <a:endParaRPr lang="en-US" sz="800" dirty="0">
              <a:solidFill>
                <a:schemeClr val="tx2"/>
              </a:solidFill>
              <a:latin typeface="Arial" charset="0"/>
            </a:endParaRPr>
          </a:p>
        </p:txBody>
      </p:sp>
      <p:sp>
        <p:nvSpPr>
          <p:cNvPr id="3" name="Rectangle 2"/>
          <p:cNvSpPr/>
          <p:nvPr/>
        </p:nvSpPr>
        <p:spPr>
          <a:xfrm>
            <a:off x="5927269" y="4909460"/>
            <a:ext cx="3431458" cy="276999"/>
          </a:xfrm>
          <a:prstGeom prst="rect">
            <a:avLst/>
          </a:prstGeom>
        </p:spPr>
        <p:txBody>
          <a:bodyPr wrap="square">
            <a:spAutoFit/>
          </a:bodyPr>
          <a:lstStyle/>
          <a:p>
            <a:r>
              <a:rPr lang="en-US" altLang="en-US" sz="1200" dirty="0">
                <a:solidFill>
                  <a:srgbClr val="003087"/>
                </a:solidFill>
                <a:latin typeface="Century Gothic" panose="020B0502020202020204" pitchFamily="34" charset="0"/>
              </a:rPr>
              <a:t>Y0057_SCAN_11335_2019_C  IA 12062021</a:t>
            </a:r>
          </a:p>
        </p:txBody>
      </p:sp>
    </p:spTree>
    <p:extLst>
      <p:ext uri="{BB962C8B-B14F-4D97-AF65-F5344CB8AC3E}">
        <p14:creationId xmlns:p14="http://schemas.microsoft.com/office/powerpoint/2010/main" val="3175302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20624" y="356616"/>
            <a:ext cx="8107417" cy="464885"/>
          </a:xfrm>
        </p:spPr>
        <p:txBody>
          <a:bodyPr anchor="ctr"/>
          <a:lstStyle/>
          <a:p>
            <a:r>
              <a:rPr lang="en-US" sz="3200" b="1" dirty="0">
                <a:solidFill>
                  <a:srgbClr val="003087"/>
                </a:solidFill>
                <a:latin typeface="Century Gothic" panose="020B0502020202020204" pitchFamily="34" charset="0"/>
              </a:rPr>
              <a:t>Medicare Card</a:t>
            </a:r>
          </a:p>
        </p:txBody>
      </p:sp>
      <p:pic>
        <p:nvPicPr>
          <p:cNvPr id="10" name="Picture 9"/>
          <p:cNvPicPr>
            <a:picLocks noChangeAspect="1"/>
          </p:cNvPicPr>
          <p:nvPr/>
        </p:nvPicPr>
        <p:blipFill>
          <a:blip r:embed="rId3"/>
          <a:stretch>
            <a:fillRect/>
          </a:stretch>
        </p:blipFill>
        <p:spPr>
          <a:xfrm>
            <a:off x="927487" y="1932997"/>
            <a:ext cx="3649650" cy="2259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856584" y="1009693"/>
            <a:ext cx="3766787" cy="707886"/>
          </a:xfrm>
          <a:prstGeom prst="rect">
            <a:avLst/>
          </a:prstGeom>
          <a:solidFill>
            <a:schemeClr val="bg1"/>
          </a:solidFill>
          <a:ln>
            <a:solidFill>
              <a:schemeClr val="accent1"/>
            </a:solid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a:solidFill>
                  <a:prstClr val="black"/>
                </a:solidFill>
                <a:latin typeface="Century Gothic" panose="020B0502020202020204" pitchFamily="34" charset="0"/>
              </a:rPr>
              <a:t>Referred to as </a:t>
            </a:r>
          </a:p>
          <a:p>
            <a:pPr algn="ctr"/>
            <a:r>
              <a:rPr lang="en-US" sz="2000" b="1" dirty="0">
                <a:solidFill>
                  <a:srgbClr val="FF0000"/>
                </a:solidFill>
                <a:latin typeface="Century Gothic" panose="020B0502020202020204" pitchFamily="34" charset="0"/>
              </a:rPr>
              <a:t>Red</a:t>
            </a:r>
            <a:r>
              <a:rPr lang="en-US" sz="2000" dirty="0">
                <a:solidFill>
                  <a:srgbClr val="FF0000"/>
                </a:solidFill>
                <a:effectLst>
                  <a:outerShdw blurRad="38100" dist="38100" dir="2700000" algn="tl">
                    <a:srgbClr val="000000">
                      <a:alpha val="43137"/>
                    </a:srgbClr>
                  </a:outerShdw>
                </a:effectLst>
                <a:latin typeface="Century Gothic" panose="020B0502020202020204" pitchFamily="34" charset="0"/>
              </a:rPr>
              <a:t>,</a:t>
            </a:r>
            <a:r>
              <a:rPr lang="en-US" sz="2000" dirty="0">
                <a:solidFill>
                  <a:prstClr val="black"/>
                </a:solidFill>
                <a:latin typeface="Century Gothic" panose="020B0502020202020204" pitchFamily="34" charset="0"/>
              </a:rPr>
              <a:t> </a:t>
            </a: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White</a:t>
            </a:r>
            <a:r>
              <a:rPr lang="en-US" sz="2000" dirty="0">
                <a:solidFill>
                  <a:prstClr val="black"/>
                </a:solidFill>
                <a:latin typeface="Century Gothic" panose="020B0502020202020204" pitchFamily="34" charset="0"/>
              </a:rPr>
              <a:t> and </a:t>
            </a:r>
            <a:r>
              <a:rPr lang="en-US" sz="20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Blue</a:t>
            </a:r>
            <a:r>
              <a:rPr lang="en-US" sz="2000" dirty="0">
                <a:solidFill>
                  <a:prstClr val="black"/>
                </a:solidFill>
                <a:latin typeface="Century Gothic" panose="020B0502020202020204" pitchFamily="34" charset="0"/>
              </a:rPr>
              <a:t> card</a:t>
            </a:r>
          </a:p>
        </p:txBody>
      </p:sp>
      <p:sp>
        <p:nvSpPr>
          <p:cNvPr id="7"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10</a:t>
            </a:fld>
            <a:endParaRPr lang="en-US" dirty="0">
              <a:solidFill>
                <a:srgbClr val="003087"/>
              </a:solidFill>
            </a:endParaRPr>
          </a:p>
        </p:txBody>
      </p:sp>
      <p:sp>
        <p:nvSpPr>
          <p:cNvPr id="2" name="TextBox 1"/>
          <p:cNvSpPr txBox="1"/>
          <p:nvPr/>
        </p:nvSpPr>
        <p:spPr>
          <a:xfrm>
            <a:off x="4777486" y="1893369"/>
            <a:ext cx="3981236" cy="2339102"/>
          </a:xfrm>
          <a:prstGeom prst="rect">
            <a:avLst/>
          </a:prstGeom>
          <a:noFill/>
          <a:ln w="19050">
            <a:solidFill>
              <a:srgbClr val="003087"/>
            </a:solidFill>
            <a:prstDash val="sysDot"/>
          </a:ln>
        </p:spPr>
        <p:txBody>
          <a:bodyPr wrap="square" rtlCol="0">
            <a:spAutoFit/>
          </a:bodyPr>
          <a:lstStyle/>
          <a:p>
            <a:pPr marL="285750" indent="-285750">
              <a:buClr>
                <a:srgbClr val="81C341"/>
              </a:buClr>
              <a:buFont typeface="Wingdings 3" panose="05040102010807070707" pitchFamily="18" charset="2"/>
              <a:buChar char="}"/>
            </a:pPr>
            <a:r>
              <a:rPr lang="en-US" sz="1600" dirty="0">
                <a:latin typeface="Century Gothic" panose="020B0502020202020204" pitchFamily="34" charset="0"/>
              </a:rPr>
              <a:t>Call 1-800-MEDICARE </a:t>
            </a:r>
          </a:p>
          <a:p>
            <a:pPr marL="742950" lvl="1" indent="-285750">
              <a:buClr>
                <a:srgbClr val="81C341"/>
              </a:buClr>
              <a:buFont typeface="Arial" panose="020B0604020202020204" pitchFamily="34" charset="0"/>
              <a:buChar char="‒"/>
            </a:pPr>
            <a:r>
              <a:rPr lang="en-US" sz="1600" dirty="0">
                <a:latin typeface="Century Gothic" panose="020B0502020202020204" pitchFamily="34" charset="0"/>
              </a:rPr>
              <a:t>(1-800-633-4227) </a:t>
            </a:r>
            <a:br>
              <a:rPr lang="en-US" sz="1600" dirty="0">
                <a:latin typeface="Century Gothic" panose="020B0502020202020204" pitchFamily="34" charset="0"/>
              </a:rPr>
            </a:br>
            <a:endParaRPr lang="en-US" sz="1000" dirty="0">
              <a:latin typeface="Century Gothic" panose="020B0502020202020204" pitchFamily="34" charset="0"/>
            </a:endParaRPr>
          </a:p>
          <a:p>
            <a:pPr marL="285750" indent="-285750">
              <a:buClr>
                <a:srgbClr val="81C341"/>
              </a:buClr>
              <a:buFont typeface="Wingdings 3" panose="05040102010807070707" pitchFamily="18" charset="2"/>
              <a:buChar char="}"/>
            </a:pPr>
            <a:r>
              <a:rPr lang="en-US" sz="1600" b="1" dirty="0">
                <a:latin typeface="Century Gothic" panose="020B0502020202020204" pitchFamily="34" charset="0"/>
              </a:rPr>
              <a:t>TTY users:</a:t>
            </a:r>
            <a:br>
              <a:rPr lang="en-US" sz="1600" dirty="0">
                <a:latin typeface="Century Gothic" panose="020B0502020202020204" pitchFamily="34" charset="0"/>
              </a:rPr>
            </a:br>
            <a:r>
              <a:rPr lang="en-US" sz="1600" dirty="0">
                <a:latin typeface="Century Gothic" panose="020B0502020202020204" pitchFamily="34" charset="0"/>
              </a:rPr>
              <a:t>1-877-486-2048</a:t>
            </a:r>
          </a:p>
          <a:p>
            <a:pPr>
              <a:buClr>
                <a:srgbClr val="81C341"/>
              </a:buClr>
            </a:pPr>
            <a:endParaRPr lang="en-US" sz="800" dirty="0">
              <a:latin typeface="Century Gothic" panose="020B0502020202020204" pitchFamily="34" charset="0"/>
            </a:endParaRPr>
          </a:p>
          <a:p>
            <a:pPr>
              <a:buClr>
                <a:srgbClr val="81C341"/>
              </a:buClr>
            </a:pPr>
            <a:r>
              <a:rPr lang="en-US" sz="1600" i="1" dirty="0">
                <a:latin typeface="Century Gothic" panose="020B0502020202020204" pitchFamily="34" charset="0"/>
              </a:rPr>
              <a:t>Ask for a replacement card to be sent in the mail</a:t>
            </a:r>
            <a:r>
              <a:rPr lang="en-US" sz="1600" dirty="0">
                <a:latin typeface="Century Gothic" panose="020B0502020202020204" pitchFamily="34" charset="0"/>
              </a:rPr>
              <a:t>. </a:t>
            </a:r>
          </a:p>
          <a:p>
            <a:pPr>
              <a:buClr>
                <a:srgbClr val="81C341"/>
              </a:buClr>
            </a:pPr>
            <a:endParaRPr lang="en-US" sz="1600" dirty="0">
              <a:latin typeface="Century Gothic" panose="020B0502020202020204" pitchFamily="34" charset="0"/>
            </a:endParaRPr>
          </a:p>
          <a:p>
            <a:pPr>
              <a:buClr>
                <a:srgbClr val="81C341"/>
              </a:buClr>
            </a:pPr>
            <a:endParaRPr lang="en-US" sz="1600" dirty="0">
              <a:latin typeface="Century Gothic" panose="020B0502020202020204" pitchFamily="34" charset="0"/>
            </a:endParaRPr>
          </a:p>
        </p:txBody>
      </p:sp>
      <p:cxnSp>
        <p:nvCxnSpPr>
          <p:cNvPr id="5" name="Straight Connector 4"/>
          <p:cNvCxnSpPr/>
          <p:nvPr/>
        </p:nvCxnSpPr>
        <p:spPr>
          <a:xfrm>
            <a:off x="4700428" y="1009693"/>
            <a:ext cx="0" cy="3326001"/>
          </a:xfrm>
          <a:prstGeom prst="line">
            <a:avLst/>
          </a:prstGeom>
          <a:ln>
            <a:solidFill>
              <a:srgbClr val="003087"/>
            </a:solidFill>
            <a:prstDash val="lg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46662" y="1009694"/>
            <a:ext cx="4012060" cy="707886"/>
          </a:xfrm>
          <a:prstGeom prst="rect">
            <a:avLst/>
          </a:prstGeom>
          <a:solidFill>
            <a:srgbClr val="003087"/>
          </a:solidFill>
          <a:ln>
            <a:solidFill>
              <a:srgbClr val="00300D"/>
            </a:solidFill>
          </a:ln>
          <a:effectLst/>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r>
              <a:rPr lang="en-US" sz="2000" b="1" dirty="0">
                <a:solidFill>
                  <a:schemeClr val="bg1"/>
                </a:solidFill>
                <a:latin typeface="Century Gothic" panose="020B0502020202020204" pitchFamily="34" charset="0"/>
              </a:rPr>
              <a:t>How to replace your lost or damaged Medicare card</a:t>
            </a:r>
          </a:p>
        </p:txBody>
      </p:sp>
    </p:spTree>
    <p:extLst>
      <p:ext uri="{BB962C8B-B14F-4D97-AF65-F5344CB8AC3E}">
        <p14:creationId xmlns:p14="http://schemas.microsoft.com/office/powerpoint/2010/main" val="371407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1124" y="2882685"/>
            <a:ext cx="7001909" cy="561410"/>
          </a:xfrm>
        </p:spPr>
        <p:txBody>
          <a:bodyPr/>
          <a:lstStyle/>
          <a:p>
            <a:r>
              <a:rPr lang="en-US" sz="3600" b="1" dirty="0"/>
              <a:t>Different</a:t>
            </a:r>
            <a:r>
              <a:rPr lang="en-US" sz="3600" b="1" dirty="0">
                <a:latin typeface="Century Gothic" panose="020B0502020202020204" pitchFamily="34" charset="0"/>
              </a:rPr>
              <a:t> Parts of Medicare</a:t>
            </a:r>
            <a:endParaRPr lang="en-US" sz="3600" b="1" dirty="0"/>
          </a:p>
        </p:txBody>
      </p:sp>
    </p:spTree>
    <p:extLst>
      <p:ext uri="{BB962C8B-B14F-4D97-AF65-F5344CB8AC3E}">
        <p14:creationId xmlns:p14="http://schemas.microsoft.com/office/powerpoint/2010/main" val="694092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3"/>
          <p:cNvSpPr>
            <a:spLocks noGrp="1" noChangeArrowheads="1"/>
          </p:cNvSpPr>
          <p:nvPr>
            <p:ph type="body" sz="quarter" idx="10"/>
          </p:nvPr>
        </p:nvSpPr>
        <p:spPr>
          <a:xfrm>
            <a:off x="420624" y="356616"/>
            <a:ext cx="8107417" cy="464885"/>
          </a:xfrm>
        </p:spPr>
        <p:txBody>
          <a:bodyPr anchor="ctr">
            <a:noAutofit/>
          </a:bodyPr>
          <a:lstStyle/>
          <a:p>
            <a:pPr marL="0" indent="0"/>
            <a:r>
              <a:rPr lang="en-US" sz="3200" b="1" dirty="0">
                <a:solidFill>
                  <a:srgbClr val="003087"/>
                </a:solidFill>
                <a:latin typeface="Century Gothic" panose="020B0502020202020204" pitchFamily="34" charset="0"/>
              </a:rPr>
              <a:t>Different Parts of Medicare</a:t>
            </a:r>
          </a:p>
        </p:txBody>
      </p:sp>
      <p:cxnSp>
        <p:nvCxnSpPr>
          <p:cNvPr id="36" name="Straight Connector 35"/>
          <p:cNvCxnSpPr/>
          <p:nvPr/>
        </p:nvCxnSpPr>
        <p:spPr>
          <a:xfrm flipH="1">
            <a:off x="5591763" y="2266529"/>
            <a:ext cx="1" cy="27432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858023" y="2264603"/>
            <a:ext cx="1" cy="27432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75035" y="2455207"/>
            <a:ext cx="1819852" cy="1785104"/>
          </a:xfrm>
          <a:prstGeom prst="rect">
            <a:avLst/>
          </a:prstGeom>
          <a:solidFill>
            <a:schemeClr val="bg1"/>
          </a:solidFill>
          <a:ln>
            <a:solidFill>
              <a:schemeClr val="bg1">
                <a:lumMod val="85000"/>
              </a:schemeClr>
            </a:solidFill>
          </a:ln>
        </p:spPr>
        <p:txBody>
          <a:bodyPr wrap="square" rtlCol="0">
            <a:spAutoFit/>
          </a:bodyPr>
          <a:lstStyle/>
          <a:p>
            <a:pPr algn="ctr"/>
            <a:r>
              <a:rPr lang="en-US" sz="2000" b="1" dirty="0">
                <a:solidFill>
                  <a:srgbClr val="00468C"/>
                </a:solidFill>
              </a:rPr>
              <a:t>Hospital Insurance </a:t>
            </a:r>
          </a:p>
          <a:p>
            <a:pPr algn="ctr"/>
            <a:endParaRPr lang="en-US" sz="1200" b="1" dirty="0">
              <a:solidFill>
                <a:srgbClr val="00468C"/>
              </a:solidFill>
            </a:endParaRPr>
          </a:p>
          <a:p>
            <a:pPr algn="ctr"/>
            <a:br>
              <a:rPr lang="en-US" sz="1400" dirty="0">
                <a:solidFill>
                  <a:srgbClr val="00468C"/>
                </a:solidFill>
              </a:rPr>
            </a:br>
            <a:r>
              <a:rPr lang="en-US" sz="1400" dirty="0">
                <a:solidFill>
                  <a:srgbClr val="00468C"/>
                </a:solidFill>
              </a:rPr>
              <a:t>No Premium if the beneficiary meets the requirement</a:t>
            </a:r>
            <a:br>
              <a:rPr lang="en-US" sz="1400" dirty="0">
                <a:solidFill>
                  <a:srgbClr val="00468C"/>
                </a:solidFill>
              </a:rPr>
            </a:br>
            <a:endParaRPr lang="en-US" sz="200" dirty="0">
              <a:solidFill>
                <a:srgbClr val="00468C"/>
              </a:solidFill>
            </a:endParaRPr>
          </a:p>
        </p:txBody>
      </p:sp>
      <p:cxnSp>
        <p:nvCxnSpPr>
          <p:cNvPr id="35" name="Straight Connector 34"/>
          <p:cNvCxnSpPr/>
          <p:nvPr/>
        </p:nvCxnSpPr>
        <p:spPr>
          <a:xfrm flipH="1">
            <a:off x="3758195" y="2266530"/>
            <a:ext cx="1" cy="27432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53427" y="2455207"/>
            <a:ext cx="1730768" cy="1785104"/>
          </a:xfrm>
          <a:prstGeom prst="rect">
            <a:avLst/>
          </a:prstGeom>
          <a:solidFill>
            <a:schemeClr val="bg1"/>
          </a:solidFill>
          <a:ln>
            <a:solidFill>
              <a:schemeClr val="bg1">
                <a:lumMod val="85000"/>
              </a:schemeClr>
            </a:solidFill>
          </a:ln>
        </p:spPr>
        <p:txBody>
          <a:bodyPr wrap="square" rtlCol="0">
            <a:spAutoFit/>
          </a:bodyPr>
          <a:lstStyle/>
          <a:p>
            <a:pPr algn="ctr"/>
            <a:r>
              <a:rPr lang="en-US" sz="2000" b="1" dirty="0">
                <a:solidFill>
                  <a:srgbClr val="00468C"/>
                </a:solidFill>
                <a:latin typeface="Century Gothic" panose="020B0502020202020204" pitchFamily="34" charset="0"/>
              </a:rPr>
              <a:t>Medical Insurance </a:t>
            </a:r>
            <a:br>
              <a:rPr lang="en-US" sz="2000" b="1" dirty="0">
                <a:solidFill>
                  <a:srgbClr val="00468C"/>
                </a:solidFill>
                <a:latin typeface="Century Gothic" panose="020B0502020202020204" pitchFamily="34" charset="0"/>
              </a:rPr>
            </a:br>
            <a:endParaRPr lang="en-US" sz="2000" b="1" dirty="0">
              <a:solidFill>
                <a:srgbClr val="00468C"/>
              </a:solidFill>
              <a:latin typeface="Century Gothic" panose="020B0502020202020204" pitchFamily="34" charset="0"/>
            </a:endParaRPr>
          </a:p>
          <a:p>
            <a:pPr algn="ctr"/>
            <a:endParaRPr lang="en-US" sz="800" dirty="0">
              <a:solidFill>
                <a:srgbClr val="00468C"/>
              </a:solidFill>
            </a:endParaRPr>
          </a:p>
          <a:p>
            <a:endParaRPr lang="en-US" sz="1400" dirty="0">
              <a:solidFill>
                <a:srgbClr val="00468C"/>
              </a:solidFill>
            </a:endParaRPr>
          </a:p>
          <a:p>
            <a:pPr algn="ctr"/>
            <a:r>
              <a:rPr lang="en-US" sz="1400" dirty="0">
                <a:solidFill>
                  <a:srgbClr val="00468C"/>
                </a:solidFill>
              </a:rPr>
              <a:t>Standard monthly premium $170.10 </a:t>
            </a:r>
          </a:p>
        </p:txBody>
      </p:sp>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l="8332" t="3293" b="7331"/>
          <a:stretch/>
        </p:blipFill>
        <p:spPr>
          <a:xfrm>
            <a:off x="2901949" y="1079935"/>
            <a:ext cx="1698003" cy="1158875"/>
          </a:xfrm>
          <a:prstGeom prst="rect">
            <a:avLst/>
          </a:prstGeom>
        </p:spPr>
      </p:pic>
      <p:pic>
        <p:nvPicPr>
          <p:cNvPr id="39" name="Picture 38"/>
          <p:cNvPicPr>
            <a:picLocks noChangeAspect="1"/>
          </p:cNvPicPr>
          <p:nvPr/>
        </p:nvPicPr>
        <p:blipFill rotWithShape="1">
          <a:blip r:embed="rId4">
            <a:extLst>
              <a:ext uri="{28A0092B-C50C-407E-A947-70E740481C1C}">
                <a14:useLocalDpi xmlns:a14="http://schemas.microsoft.com/office/drawing/2010/main" val="0"/>
              </a:ext>
            </a:extLst>
          </a:blip>
          <a:srcRect l="7337" t="3738" b="7883"/>
          <a:stretch/>
        </p:blipFill>
        <p:spPr>
          <a:xfrm>
            <a:off x="4707467" y="1078129"/>
            <a:ext cx="1710294" cy="1160680"/>
          </a:xfrm>
          <a:prstGeom prst="rect">
            <a:avLst/>
          </a:prstGeom>
        </p:spPr>
      </p:pic>
      <p:pic>
        <p:nvPicPr>
          <p:cNvPr id="44" name="Picture 43"/>
          <p:cNvPicPr>
            <a:picLocks noChangeAspect="1"/>
          </p:cNvPicPr>
          <p:nvPr/>
        </p:nvPicPr>
        <p:blipFill rotWithShape="1">
          <a:blip r:embed="rId5">
            <a:extLst>
              <a:ext uri="{28A0092B-C50C-407E-A947-70E740481C1C}">
                <a14:useLocalDpi xmlns:a14="http://schemas.microsoft.com/office/drawing/2010/main" val="0"/>
              </a:ext>
            </a:extLst>
          </a:blip>
          <a:srcRect l="6610" t="1267" b="4986"/>
          <a:stretch/>
        </p:blipFill>
        <p:spPr>
          <a:xfrm>
            <a:off x="993774" y="1079935"/>
            <a:ext cx="1789355" cy="1158875"/>
          </a:xfrm>
          <a:prstGeom prst="rect">
            <a:avLst/>
          </a:prstGeom>
        </p:spPr>
      </p:pic>
      <p:pic>
        <p:nvPicPr>
          <p:cNvPr id="27" name="Picture 26"/>
          <p:cNvPicPr>
            <a:picLocks noChangeAspect="1"/>
          </p:cNvPicPr>
          <p:nvPr/>
        </p:nvPicPr>
        <p:blipFill rotWithShape="1">
          <a:blip r:embed="rId6">
            <a:extLst>
              <a:ext uri="{28A0092B-C50C-407E-A947-70E740481C1C}">
                <a14:useLocalDpi xmlns:a14="http://schemas.microsoft.com/office/drawing/2010/main" val="0"/>
              </a:ext>
            </a:extLst>
          </a:blip>
          <a:srcRect l="8488" t="3464" b="8661"/>
          <a:stretch/>
        </p:blipFill>
        <p:spPr>
          <a:xfrm>
            <a:off x="6514625" y="1078130"/>
            <a:ext cx="1710339" cy="1160680"/>
          </a:xfrm>
          <a:prstGeom prst="rect">
            <a:avLst/>
          </a:prstGeom>
        </p:spPr>
      </p:pic>
      <p:sp>
        <p:nvSpPr>
          <p:cNvPr id="18"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12</a:t>
            </a:fld>
            <a:endParaRPr lang="en-US" dirty="0">
              <a:solidFill>
                <a:srgbClr val="003087"/>
              </a:solidFill>
            </a:endParaRPr>
          </a:p>
        </p:txBody>
      </p:sp>
      <p:sp>
        <p:nvSpPr>
          <p:cNvPr id="17" name="TextBox 16"/>
          <p:cNvSpPr txBox="1"/>
          <p:nvPr/>
        </p:nvSpPr>
        <p:spPr>
          <a:xfrm>
            <a:off x="4707467" y="2457709"/>
            <a:ext cx="1710294" cy="1785104"/>
          </a:xfrm>
          <a:prstGeom prst="rect">
            <a:avLst/>
          </a:prstGeom>
          <a:solidFill>
            <a:schemeClr val="bg1"/>
          </a:solidFill>
          <a:ln>
            <a:solidFill>
              <a:schemeClr val="bg1">
                <a:lumMod val="85000"/>
              </a:schemeClr>
            </a:solidFill>
          </a:ln>
        </p:spPr>
        <p:txBody>
          <a:bodyPr wrap="square" rtlCol="0">
            <a:spAutoFit/>
          </a:bodyPr>
          <a:lstStyle/>
          <a:p>
            <a:pPr algn="ctr"/>
            <a:r>
              <a:rPr lang="en-US" sz="2000" b="1" dirty="0">
                <a:solidFill>
                  <a:srgbClr val="00468C"/>
                </a:solidFill>
                <a:latin typeface="Century Gothic" panose="020B0502020202020204" pitchFamily="34" charset="0"/>
              </a:rPr>
              <a:t>Medicare Advantage </a:t>
            </a:r>
            <a:br>
              <a:rPr lang="en-US" sz="2000" b="1" dirty="0">
                <a:solidFill>
                  <a:srgbClr val="00468C"/>
                </a:solidFill>
                <a:latin typeface="Century Gothic" panose="020B0502020202020204" pitchFamily="34" charset="0"/>
              </a:rPr>
            </a:br>
            <a:r>
              <a:rPr lang="en-US" sz="2000" b="1" dirty="0">
                <a:solidFill>
                  <a:srgbClr val="00468C"/>
                </a:solidFill>
                <a:latin typeface="Century Gothic" panose="020B0502020202020204" pitchFamily="34" charset="0"/>
              </a:rPr>
              <a:t>Plans</a:t>
            </a:r>
          </a:p>
          <a:p>
            <a:pPr algn="ctr"/>
            <a:endParaRPr lang="en-US" sz="800" dirty="0">
              <a:solidFill>
                <a:srgbClr val="00468C"/>
              </a:solidFill>
            </a:endParaRPr>
          </a:p>
          <a:p>
            <a:endParaRPr lang="en-US" sz="1400" dirty="0">
              <a:solidFill>
                <a:srgbClr val="00468C"/>
              </a:solidFill>
            </a:endParaRPr>
          </a:p>
          <a:p>
            <a:pPr algn="ctr"/>
            <a:r>
              <a:rPr lang="en-US" sz="1400" dirty="0">
                <a:solidFill>
                  <a:srgbClr val="00468C"/>
                </a:solidFill>
              </a:rPr>
              <a:t>Must have</a:t>
            </a:r>
          </a:p>
          <a:p>
            <a:pPr algn="ctr"/>
            <a:r>
              <a:rPr lang="en-US" sz="1400" dirty="0">
                <a:solidFill>
                  <a:srgbClr val="00468C"/>
                </a:solidFill>
              </a:rPr>
              <a:t> Parts A &amp; B </a:t>
            </a:r>
          </a:p>
        </p:txBody>
      </p:sp>
      <p:cxnSp>
        <p:nvCxnSpPr>
          <p:cNvPr id="37" name="Straight Connector 36"/>
          <p:cNvCxnSpPr/>
          <p:nvPr/>
        </p:nvCxnSpPr>
        <p:spPr>
          <a:xfrm flipH="1">
            <a:off x="7359582" y="2283475"/>
            <a:ext cx="1" cy="27432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14625" y="2461656"/>
            <a:ext cx="1730768" cy="1815882"/>
          </a:xfrm>
          <a:prstGeom prst="rect">
            <a:avLst/>
          </a:prstGeom>
          <a:solidFill>
            <a:schemeClr val="bg1"/>
          </a:solidFill>
          <a:ln>
            <a:solidFill>
              <a:schemeClr val="bg1">
                <a:lumMod val="85000"/>
              </a:schemeClr>
            </a:solidFill>
          </a:ln>
        </p:spPr>
        <p:txBody>
          <a:bodyPr wrap="square" rtlCol="0">
            <a:spAutoFit/>
          </a:bodyPr>
          <a:lstStyle/>
          <a:p>
            <a:pPr algn="ctr"/>
            <a:r>
              <a:rPr lang="en-US" sz="2000" b="1" dirty="0">
                <a:solidFill>
                  <a:srgbClr val="00468C"/>
                </a:solidFill>
                <a:latin typeface="Century Gothic" panose="020B0502020202020204" pitchFamily="34" charset="0"/>
              </a:rPr>
              <a:t>Prescription Drug Coverage</a:t>
            </a:r>
          </a:p>
          <a:p>
            <a:pPr algn="ctr"/>
            <a:br>
              <a:rPr lang="en-US" sz="1000" dirty="0">
                <a:solidFill>
                  <a:srgbClr val="00468C"/>
                </a:solidFill>
              </a:rPr>
            </a:br>
            <a:r>
              <a:rPr lang="en-US" sz="1400" dirty="0">
                <a:solidFill>
                  <a:srgbClr val="00468C"/>
                </a:solidFill>
              </a:rPr>
              <a:t>Must enroll in Part A and/or B to enroll in Part D</a:t>
            </a:r>
            <a:endParaRPr lang="en-US" sz="800" b="1" dirty="0">
              <a:solidFill>
                <a:srgbClr val="00468C"/>
              </a:solidFill>
            </a:endParaRPr>
          </a:p>
        </p:txBody>
      </p:sp>
      <p:sp>
        <p:nvSpPr>
          <p:cNvPr id="19" name="TextBox 18"/>
          <p:cNvSpPr txBox="1"/>
          <p:nvPr/>
        </p:nvSpPr>
        <p:spPr>
          <a:xfrm>
            <a:off x="4707466" y="4202870"/>
            <a:ext cx="3683067" cy="276999"/>
          </a:xfrm>
          <a:prstGeom prst="rect">
            <a:avLst/>
          </a:prstGeom>
          <a:noFill/>
        </p:spPr>
        <p:txBody>
          <a:bodyPr wrap="square" rtlCol="0">
            <a:spAutoFit/>
          </a:bodyPr>
          <a:lstStyle/>
          <a:p>
            <a:r>
              <a:rPr lang="en-US" sz="1200" dirty="0"/>
              <a:t>Both Part C and D - </a:t>
            </a:r>
            <a:r>
              <a:rPr lang="en-US" altLang="en-US" sz="1200" dirty="0">
                <a:solidFill>
                  <a:srgbClr val="003087"/>
                </a:solidFill>
                <a:latin typeface="Century Gothic" panose="020B0502020202020204" pitchFamily="34" charset="0"/>
              </a:rPr>
              <a:t>Plan options vary by county</a:t>
            </a:r>
            <a:endParaRPr lang="en-US" sz="1200" dirty="0"/>
          </a:p>
        </p:txBody>
      </p:sp>
    </p:spTree>
    <p:extLst>
      <p:ext uri="{BB962C8B-B14F-4D97-AF65-F5344CB8AC3E}">
        <p14:creationId xmlns:p14="http://schemas.microsoft.com/office/powerpoint/2010/main" val="120332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up)">
                                      <p:cBhvr>
                                        <p:cTn id="29" dur="500"/>
                                        <p:tgtEl>
                                          <p:spTgt spid="3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up)">
                                      <p:cBhvr>
                                        <p:cTn id="37" dur="500"/>
                                        <p:tgtEl>
                                          <p:spTgt spid="3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500"/>
                                        <p:tgtEl>
                                          <p:spTgt spid="37"/>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17"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20624" y="355923"/>
            <a:ext cx="8107417" cy="549957"/>
          </a:xfrm>
        </p:spPr>
        <p:txBody>
          <a:bodyPr anchor="ctr"/>
          <a:lstStyle/>
          <a:p>
            <a:r>
              <a:rPr lang="en-US" sz="3200" b="1" dirty="0">
                <a:solidFill>
                  <a:srgbClr val="003087"/>
                </a:solidFill>
                <a:latin typeface="Century Gothic" panose="020B0502020202020204" pitchFamily="34" charset="0"/>
              </a:rPr>
              <a:t>Medicare Part A</a:t>
            </a:r>
          </a:p>
        </p:txBody>
      </p:sp>
      <p:cxnSp>
        <p:nvCxnSpPr>
          <p:cNvPr id="4" name="Straight Connector 3"/>
          <p:cNvCxnSpPr/>
          <p:nvPr/>
        </p:nvCxnSpPr>
        <p:spPr>
          <a:xfrm>
            <a:off x="4529874" y="1730335"/>
            <a:ext cx="0" cy="2377440"/>
          </a:xfrm>
          <a:prstGeom prst="line">
            <a:avLst/>
          </a:prstGeom>
          <a:ln w="28575">
            <a:solidFill>
              <a:srgbClr val="81C341"/>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30943" y="1084004"/>
            <a:ext cx="4797863" cy="584775"/>
          </a:xfrm>
          <a:prstGeom prst="rect">
            <a:avLst/>
          </a:prstGeom>
          <a:noFill/>
          <a:ln w="28575">
            <a:solidFill>
              <a:srgbClr val="81C341"/>
            </a:solidFill>
          </a:ln>
        </p:spPr>
        <p:txBody>
          <a:bodyPr wrap="square" rtlCol="0">
            <a:spAutoFit/>
          </a:bodyPr>
          <a:lstStyle/>
          <a:p>
            <a:pPr algn="ctr"/>
            <a:r>
              <a:rPr lang="en-US" sz="3200" b="1" dirty="0"/>
              <a:t>Hospital Insurance</a:t>
            </a:r>
          </a:p>
        </p:txBody>
      </p:sp>
      <p:sp>
        <p:nvSpPr>
          <p:cNvPr id="13" name="TextBox 12"/>
          <p:cNvSpPr txBox="1"/>
          <p:nvPr/>
        </p:nvSpPr>
        <p:spPr>
          <a:xfrm>
            <a:off x="2655858" y="2001202"/>
            <a:ext cx="1371434" cy="461665"/>
          </a:xfrm>
          <a:prstGeom prst="rect">
            <a:avLst/>
          </a:prstGeom>
          <a:noFill/>
        </p:spPr>
        <p:txBody>
          <a:bodyPr wrap="square" rtlCol="0">
            <a:spAutoFit/>
          </a:bodyPr>
          <a:lstStyle/>
          <a:p>
            <a:r>
              <a:rPr lang="en-US" sz="2400" b="1" dirty="0">
                <a:solidFill>
                  <a:schemeClr val="bg1">
                    <a:lumMod val="50000"/>
                  </a:schemeClr>
                </a:solidFill>
              </a:rPr>
              <a:t>PART A</a:t>
            </a: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9200" t="10933" r="9333" b="11200"/>
          <a:stretch/>
        </p:blipFill>
        <p:spPr>
          <a:xfrm>
            <a:off x="2863238" y="2571151"/>
            <a:ext cx="956675" cy="914400"/>
          </a:xfrm>
          <a:prstGeom prst="rect">
            <a:avLst/>
          </a:prstGeom>
        </p:spPr>
      </p:pic>
      <p:sp>
        <p:nvSpPr>
          <p:cNvPr id="19" name="TextBox 18"/>
          <p:cNvSpPr txBox="1"/>
          <p:nvPr/>
        </p:nvSpPr>
        <p:spPr>
          <a:xfrm>
            <a:off x="4529874" y="1837208"/>
            <a:ext cx="4459967" cy="2031325"/>
          </a:xfrm>
          <a:prstGeom prst="rect">
            <a:avLst/>
          </a:prstGeom>
          <a:noFill/>
        </p:spPr>
        <p:txBody>
          <a:bodyPr wrap="square" rtlCol="0">
            <a:spAutoFit/>
          </a:bodyPr>
          <a:lstStyle/>
          <a:p>
            <a:pPr>
              <a:buClr>
                <a:srgbClr val="65B034"/>
              </a:buClr>
              <a:defRPr/>
            </a:pPr>
            <a:r>
              <a:rPr lang="en-US" b="1" u="sng" dirty="0">
                <a:solidFill>
                  <a:srgbClr val="003087"/>
                </a:solidFill>
              </a:rPr>
              <a:t>Helps cover hospital-related services</a:t>
            </a:r>
            <a:r>
              <a:rPr lang="en-US" b="1" dirty="0">
                <a:solidFill>
                  <a:srgbClr val="003087"/>
                </a:solidFill>
              </a:rPr>
              <a:t>:</a:t>
            </a:r>
          </a:p>
          <a:p>
            <a:pPr marL="285750" indent="-285750">
              <a:buClr>
                <a:srgbClr val="65B034"/>
              </a:buClr>
              <a:buFont typeface="Arial" panose="020B0604020202020204" pitchFamily="34" charset="0"/>
              <a:buChar char="•"/>
              <a:defRPr/>
            </a:pPr>
            <a:r>
              <a:rPr lang="en-US" dirty="0">
                <a:solidFill>
                  <a:srgbClr val="003087"/>
                </a:solidFill>
              </a:rPr>
              <a:t>Emergency care </a:t>
            </a:r>
          </a:p>
          <a:p>
            <a:pPr marL="285750" indent="-285750">
              <a:buClr>
                <a:srgbClr val="65B034"/>
              </a:buClr>
              <a:buFont typeface="Arial" panose="020B0604020202020204" pitchFamily="34" charset="0"/>
              <a:buChar char="•"/>
              <a:defRPr/>
            </a:pPr>
            <a:r>
              <a:rPr lang="en-US" dirty="0">
                <a:solidFill>
                  <a:srgbClr val="003087"/>
                </a:solidFill>
              </a:rPr>
              <a:t>Hospital care</a:t>
            </a:r>
          </a:p>
          <a:p>
            <a:pPr marL="285750" indent="-285750">
              <a:buClr>
                <a:srgbClr val="65B034"/>
              </a:buClr>
              <a:buFont typeface="Arial" panose="020B0604020202020204" pitchFamily="34" charset="0"/>
              <a:buChar char="•"/>
              <a:defRPr/>
            </a:pPr>
            <a:r>
              <a:rPr lang="en-US" dirty="0">
                <a:solidFill>
                  <a:srgbClr val="003087"/>
                </a:solidFill>
              </a:rPr>
              <a:t>Hospice care</a:t>
            </a:r>
          </a:p>
          <a:p>
            <a:pPr marL="285750" indent="-285750">
              <a:buClr>
                <a:srgbClr val="65B034"/>
              </a:buClr>
              <a:buFont typeface="Arial" panose="020B0604020202020204" pitchFamily="34" charset="0"/>
              <a:buChar char="•"/>
              <a:defRPr/>
            </a:pPr>
            <a:r>
              <a:rPr lang="en-US" dirty="0">
                <a:solidFill>
                  <a:srgbClr val="003087"/>
                </a:solidFill>
              </a:rPr>
              <a:t>Home health care</a:t>
            </a:r>
          </a:p>
          <a:p>
            <a:pPr marL="285750" indent="-285750">
              <a:buClr>
                <a:srgbClr val="65B034"/>
              </a:buClr>
              <a:buFont typeface="Arial" panose="020B0604020202020204" pitchFamily="34" charset="0"/>
              <a:buChar char="•"/>
              <a:defRPr/>
            </a:pPr>
            <a:r>
              <a:rPr lang="en-US" dirty="0">
                <a:solidFill>
                  <a:srgbClr val="003087"/>
                </a:solidFill>
              </a:rPr>
              <a:t>Inpatient care </a:t>
            </a:r>
          </a:p>
          <a:p>
            <a:pPr marL="285750" indent="-285750">
              <a:buClr>
                <a:srgbClr val="65B034"/>
              </a:buClr>
              <a:buFont typeface="Arial" panose="020B0604020202020204" pitchFamily="34" charset="0"/>
              <a:buChar char="•"/>
              <a:defRPr/>
            </a:pPr>
            <a:r>
              <a:rPr lang="en-US" dirty="0">
                <a:solidFill>
                  <a:srgbClr val="003087"/>
                </a:solidFill>
              </a:rPr>
              <a:t>Skilled nursing facility care</a:t>
            </a:r>
          </a:p>
        </p:txBody>
      </p:sp>
      <p:sp>
        <p:nvSpPr>
          <p:cNvPr id="23" name="Rectangle 22"/>
          <p:cNvSpPr/>
          <p:nvPr/>
        </p:nvSpPr>
        <p:spPr>
          <a:xfrm>
            <a:off x="2299890" y="4057239"/>
            <a:ext cx="4459967" cy="495321"/>
          </a:xfrm>
          <a:prstGeom prst="rect">
            <a:avLst/>
          </a:prstGeom>
          <a:solidFill>
            <a:srgbClr val="81C341"/>
          </a:solidFill>
          <a:ln>
            <a:solidFill>
              <a:srgbClr val="81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Individuals are generally responsible for premiums, deductibles &amp; 20% of the coinsurance</a:t>
            </a:r>
          </a:p>
        </p:txBody>
      </p:sp>
      <p:sp>
        <p:nvSpPr>
          <p:cNvPr id="17"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13</a:t>
            </a:fld>
            <a:endParaRPr lang="en-US" dirty="0">
              <a:solidFill>
                <a:srgbClr val="003087"/>
              </a:solidFill>
            </a:endParaRPr>
          </a:p>
        </p:txBody>
      </p:sp>
    </p:spTree>
    <p:extLst>
      <p:ext uri="{BB962C8B-B14F-4D97-AF65-F5344CB8AC3E}">
        <p14:creationId xmlns:p14="http://schemas.microsoft.com/office/powerpoint/2010/main" val="2600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19866" y="284251"/>
            <a:ext cx="6315572" cy="527408"/>
          </a:xfrm>
        </p:spPr>
        <p:txBody>
          <a:bodyPr/>
          <a:lstStyle/>
          <a:p>
            <a:r>
              <a:rPr lang="en-US" sz="3200" b="1" dirty="0">
                <a:solidFill>
                  <a:srgbClr val="003087"/>
                </a:solidFill>
                <a:latin typeface="Century Gothic" panose="020B0502020202020204" pitchFamily="34" charset="0"/>
              </a:rPr>
              <a:t>Qualifying for Medicare Part 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78" y="268839"/>
            <a:ext cx="1448991" cy="866455"/>
          </a:xfrm>
          <a:prstGeom prst="rect">
            <a:avLst/>
          </a:prstGeom>
          <a:ln w="28575">
            <a:solidFill>
              <a:schemeClr val="bg1">
                <a:lumMod val="95000"/>
              </a:schemeClr>
            </a:solidFill>
          </a:ln>
        </p:spPr>
      </p:pic>
      <p:sp>
        <p:nvSpPr>
          <p:cNvPr id="6" name="Content Placeholder 5"/>
          <p:cNvSpPr>
            <a:spLocks noGrp="1"/>
          </p:cNvSpPr>
          <p:nvPr>
            <p:ph sz="quarter" idx="1"/>
          </p:nvPr>
        </p:nvSpPr>
        <p:spPr>
          <a:xfrm>
            <a:off x="2319865" y="953086"/>
            <a:ext cx="6315571" cy="3683517"/>
          </a:xfrm>
        </p:spPr>
        <p:txBody>
          <a:bodyPr/>
          <a:lstStyle/>
          <a:p>
            <a:r>
              <a:rPr lang="en-US" sz="1800" b="1" i="1" dirty="0">
                <a:solidFill>
                  <a:srgbClr val="81C341"/>
                </a:solidFill>
                <a:latin typeface="Century Gothic" panose="020B0502020202020204" pitchFamily="34" charset="0"/>
              </a:rPr>
              <a:t>Individuals can get premium-free Part A at 65 if </a:t>
            </a:r>
            <a:r>
              <a:rPr lang="en-US" sz="1800" b="1" i="1" u="sng" dirty="0">
                <a:solidFill>
                  <a:srgbClr val="81C341"/>
                </a:solidFill>
                <a:latin typeface="Century Gothic" panose="020B0502020202020204" pitchFamily="34" charset="0"/>
              </a:rPr>
              <a:t>they</a:t>
            </a:r>
            <a:r>
              <a:rPr lang="en-US" sz="1800" b="1" i="1" dirty="0">
                <a:solidFill>
                  <a:srgbClr val="81C341"/>
                </a:solidFill>
                <a:latin typeface="Century Gothic" panose="020B0502020202020204" pitchFamily="34" charset="0"/>
              </a:rPr>
              <a:t>:</a:t>
            </a:r>
          </a:p>
          <a:p>
            <a:pPr lvl="1">
              <a:buFont typeface="Arial" panose="020B0604020202020204" pitchFamily="34" charset="0"/>
              <a:buChar char="‒"/>
              <a:defRPr/>
            </a:pPr>
            <a:r>
              <a:rPr lang="en-US" sz="1600" dirty="0">
                <a:latin typeface="Century Gothic" panose="020B0502020202020204" pitchFamily="34" charset="0"/>
              </a:rPr>
              <a:t>Receive or are eligible for retirement benefits from Social Security or the Railroad Retirement Board</a:t>
            </a:r>
          </a:p>
          <a:p>
            <a:pPr lvl="1">
              <a:buFont typeface="Arial" panose="020B0604020202020204" pitchFamily="34" charset="0"/>
              <a:buChar char="‒"/>
              <a:defRPr/>
            </a:pPr>
            <a:r>
              <a:rPr lang="en-US" sz="1600" dirty="0">
                <a:latin typeface="Century Gothic" panose="020B0502020202020204" pitchFamily="34" charset="0"/>
              </a:rPr>
              <a:t>Or their spouse had Medicare-covered government employment</a:t>
            </a:r>
            <a:br>
              <a:rPr lang="en-US" sz="1600" dirty="0">
                <a:latin typeface="Century Gothic" panose="020B0502020202020204" pitchFamily="34" charset="0"/>
              </a:rPr>
            </a:br>
            <a:endParaRPr lang="en-US" sz="1600" dirty="0">
              <a:latin typeface="Century Gothic" panose="020B0502020202020204" pitchFamily="34" charset="0"/>
            </a:endParaRPr>
          </a:p>
          <a:p>
            <a:pPr>
              <a:defRPr/>
            </a:pPr>
            <a:r>
              <a:rPr lang="en-US" sz="1800" b="1" i="1" dirty="0">
                <a:solidFill>
                  <a:srgbClr val="81C341"/>
                </a:solidFill>
                <a:latin typeface="Century Gothic" panose="020B0502020202020204" pitchFamily="34" charset="0"/>
              </a:rPr>
              <a:t>If under 65, the individual can get premium-free Part A if they:</a:t>
            </a:r>
          </a:p>
          <a:p>
            <a:pPr lvl="1">
              <a:buFont typeface="Arial" panose="020B0604020202020204" pitchFamily="34" charset="0"/>
              <a:buChar char="‒"/>
              <a:defRPr/>
            </a:pPr>
            <a:r>
              <a:rPr lang="en-US" sz="1600" dirty="0">
                <a:latin typeface="Century Gothic" panose="020B0502020202020204" pitchFamily="34" charset="0"/>
              </a:rPr>
              <a:t>Received Social Security or Railroad Retirement Board disability benefits for 24 months</a:t>
            </a:r>
          </a:p>
          <a:p>
            <a:pPr lvl="1">
              <a:buFont typeface="Arial" panose="020B0604020202020204" pitchFamily="34" charset="0"/>
              <a:buChar char="‒"/>
              <a:defRPr/>
            </a:pPr>
            <a:r>
              <a:rPr lang="en-US" sz="1600" dirty="0">
                <a:latin typeface="Century Gothic" panose="020B0502020202020204" pitchFamily="34" charset="0"/>
              </a:rPr>
              <a:t>Have End-Stage Renal Disease (ESRD) and meet certain requirements</a:t>
            </a:r>
            <a:endParaRPr lang="en-US" dirty="0"/>
          </a:p>
        </p:txBody>
      </p:sp>
    </p:spTree>
    <p:extLst>
      <p:ext uri="{BB962C8B-B14F-4D97-AF65-F5344CB8AC3E}">
        <p14:creationId xmlns:p14="http://schemas.microsoft.com/office/powerpoint/2010/main" val="23056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left)">
                                      <p:cBhvr>
                                        <p:cTn id="18" dur="500"/>
                                        <p:tgtEl>
                                          <p:spTgt spid="6">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left)">
                                      <p:cBhvr>
                                        <p:cTn id="21" dur="500"/>
                                        <p:tgtEl>
                                          <p:spTgt spid="6">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left)">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572000" y="845389"/>
            <a:ext cx="0" cy="372661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a:xfrm>
            <a:off x="420624" y="256032"/>
            <a:ext cx="8137455" cy="451846"/>
          </a:xfrm>
        </p:spPr>
        <p:txBody>
          <a:bodyPr/>
          <a:lstStyle/>
          <a:p>
            <a:r>
              <a:rPr lang="en-US" sz="3200" b="1" dirty="0">
                <a:solidFill>
                  <a:srgbClr val="003087"/>
                </a:solidFill>
                <a:latin typeface="Century Gothic" panose="020B0502020202020204" pitchFamily="34" charset="0"/>
              </a:rPr>
              <a:t>Qualifying for Medicare Part A</a:t>
            </a:r>
          </a:p>
        </p:txBody>
      </p:sp>
      <p:sp>
        <p:nvSpPr>
          <p:cNvPr id="11" name="Rectangle 10"/>
          <p:cNvSpPr/>
          <p:nvPr/>
        </p:nvSpPr>
        <p:spPr>
          <a:xfrm>
            <a:off x="497983" y="928690"/>
            <a:ext cx="3977640" cy="681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If individuals don't qualify for premium-free Part A, </a:t>
            </a:r>
          </a:p>
          <a:p>
            <a:pPr algn="ctr"/>
            <a:r>
              <a:rPr lang="en-US" sz="1600" b="1" dirty="0">
                <a:solidFill>
                  <a:schemeClr val="bg1"/>
                </a:solidFill>
                <a:latin typeface="Century Gothic" panose="020B0502020202020204" pitchFamily="34" charset="0"/>
              </a:rPr>
              <a:t>they can buy into Part A</a:t>
            </a:r>
          </a:p>
        </p:txBody>
      </p:sp>
      <p:sp>
        <p:nvSpPr>
          <p:cNvPr id="12" name="Rectangle 11"/>
          <p:cNvSpPr/>
          <p:nvPr/>
        </p:nvSpPr>
        <p:spPr>
          <a:xfrm>
            <a:off x="4655388" y="905687"/>
            <a:ext cx="3980049" cy="704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In most cases, if the individual chooses to buy Part A, they must also:</a:t>
            </a:r>
          </a:p>
        </p:txBody>
      </p:sp>
      <p:sp>
        <p:nvSpPr>
          <p:cNvPr id="13" name="TextBox 12"/>
          <p:cNvSpPr txBox="1"/>
          <p:nvPr/>
        </p:nvSpPr>
        <p:spPr>
          <a:xfrm>
            <a:off x="414594" y="1655097"/>
            <a:ext cx="4157405" cy="2092881"/>
          </a:xfrm>
          <a:prstGeom prst="rect">
            <a:avLst/>
          </a:prstGeom>
          <a:noFill/>
        </p:spPr>
        <p:txBody>
          <a:bodyPr wrap="square" rtlCol="0">
            <a:spAutoFit/>
          </a:bodyPr>
          <a:lstStyle/>
          <a:p>
            <a:pPr marL="173038" indent="-173038">
              <a:buClr>
                <a:srgbClr val="81C341"/>
              </a:buClr>
              <a:buFont typeface="Wingdings 3" panose="05040102010807070707" pitchFamily="18" charset="2"/>
              <a:buChar char="}"/>
              <a:defRPr/>
            </a:pPr>
            <a:r>
              <a:rPr lang="en-US" sz="1600" dirty="0">
                <a:latin typeface="Century Gothic" panose="020B0502020202020204" pitchFamily="34" charset="0"/>
              </a:rPr>
              <a:t>Part A monthly premium depends on how long the individual or their spouse worked and can pay:</a:t>
            </a:r>
          </a:p>
          <a:p>
            <a:pPr marL="800100" lvl="1" indent="-342900">
              <a:buFont typeface="Arial" panose="020B0604020202020204" pitchFamily="34" charset="0"/>
              <a:buChar char="‒"/>
            </a:pPr>
            <a:r>
              <a:rPr lang="en-US" sz="1600" b="1" dirty="0">
                <a:solidFill>
                  <a:srgbClr val="003087"/>
                </a:solidFill>
                <a:latin typeface="Century Gothic" panose="020B0502020202020204" pitchFamily="34" charset="0"/>
              </a:rPr>
              <a:t>$274 or up to </a:t>
            </a:r>
            <a:r>
              <a:rPr lang="en-US" sz="1600" b="1">
                <a:solidFill>
                  <a:srgbClr val="003087"/>
                </a:solidFill>
                <a:latin typeface="Century Gothic" panose="020B0502020202020204" pitchFamily="34" charset="0"/>
              </a:rPr>
              <a:t>$499 </a:t>
            </a:r>
            <a:r>
              <a:rPr lang="en-US" sz="1600" b="1" dirty="0">
                <a:solidFill>
                  <a:srgbClr val="003087"/>
                </a:solidFill>
                <a:latin typeface="Century Gothic" panose="020B0502020202020204" pitchFamily="34" charset="0"/>
              </a:rPr>
              <a:t>each month</a:t>
            </a:r>
          </a:p>
          <a:p>
            <a:pPr lvl="1"/>
            <a:endParaRPr lang="en-US" sz="1200" dirty="0">
              <a:solidFill>
                <a:srgbClr val="DD1A32"/>
              </a:solidFill>
              <a:latin typeface="Century Gothic" panose="020B0502020202020204" pitchFamily="34" charset="0"/>
            </a:endParaRPr>
          </a:p>
          <a:p>
            <a:pPr marL="173038" indent="-173038">
              <a:buClr>
                <a:srgbClr val="81C341"/>
              </a:buClr>
              <a:buFont typeface="Wingdings 3" panose="05040102010807070707" pitchFamily="18" charset="2"/>
              <a:buChar char="}"/>
              <a:defRPr/>
            </a:pPr>
            <a:r>
              <a:rPr lang="en-US" sz="1600" dirty="0">
                <a:latin typeface="Century Gothic" panose="020B0502020202020204" pitchFamily="34" charset="0"/>
              </a:rPr>
              <a:t>If an individual chooses NOT to buy Part A, you can still buy Part B.</a:t>
            </a:r>
          </a:p>
          <a:p>
            <a:endParaRPr lang="en-US" dirty="0"/>
          </a:p>
        </p:txBody>
      </p:sp>
      <p:sp>
        <p:nvSpPr>
          <p:cNvPr id="9" name="TextBox 8"/>
          <p:cNvSpPr txBox="1"/>
          <p:nvPr/>
        </p:nvSpPr>
        <p:spPr>
          <a:xfrm>
            <a:off x="4655389" y="1721233"/>
            <a:ext cx="3980050" cy="1323439"/>
          </a:xfrm>
          <a:prstGeom prst="rect">
            <a:avLst/>
          </a:prstGeom>
          <a:noFill/>
        </p:spPr>
        <p:txBody>
          <a:bodyPr wrap="square" rtlCol="0">
            <a:spAutoFit/>
          </a:bodyPr>
          <a:lstStyle/>
          <a:p>
            <a:pPr marL="282575" indent="-282575">
              <a:buClr>
                <a:srgbClr val="81C341"/>
              </a:buClr>
              <a:buFont typeface="Wingdings 3" panose="05040102010807070707" pitchFamily="18" charset="2"/>
              <a:buChar char="}"/>
            </a:pPr>
            <a:r>
              <a:rPr lang="en-US" sz="1600" dirty="0">
                <a:latin typeface="Century Gothic" panose="020B0502020202020204" pitchFamily="34" charset="0"/>
              </a:rPr>
              <a:t>Have Medicare Part B (Medical Insurance)</a:t>
            </a:r>
          </a:p>
          <a:p>
            <a:pPr marL="282575" indent="-282575">
              <a:buClr>
                <a:srgbClr val="81C341"/>
              </a:buClr>
              <a:buFont typeface="Wingdings 3" panose="05040102010807070707" pitchFamily="18" charset="2"/>
              <a:buChar char="}"/>
            </a:pPr>
            <a:endParaRPr lang="en-US" sz="1600" dirty="0">
              <a:latin typeface="Century Gothic" panose="020B0502020202020204" pitchFamily="34" charset="0"/>
            </a:endParaRPr>
          </a:p>
          <a:p>
            <a:pPr marL="282575" indent="-282575">
              <a:buClr>
                <a:srgbClr val="81C341"/>
              </a:buClr>
              <a:buFont typeface="Wingdings 3" panose="05040102010807070707" pitchFamily="18" charset="2"/>
              <a:buChar char="}"/>
            </a:pPr>
            <a:r>
              <a:rPr lang="en-US" sz="1600" dirty="0">
                <a:latin typeface="Century Gothic" panose="020B0502020202020204" pitchFamily="34" charset="0"/>
              </a:rPr>
              <a:t>Pay monthly premiums for both Part A and Part B</a:t>
            </a:r>
            <a:endParaRPr lang="en-US" sz="1600" b="1" i="1" dirty="0">
              <a:solidFill>
                <a:srgbClr val="81C341"/>
              </a:solidFill>
              <a:latin typeface="Century Gothic" panose="020B0502020202020204" pitchFamily="34" charset="0"/>
            </a:endParaRPr>
          </a:p>
        </p:txBody>
      </p:sp>
      <p:pic>
        <p:nvPicPr>
          <p:cNvPr id="14" name="Picture 2" descr="6 Tips For Enrolling In Medi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780" y="3520468"/>
            <a:ext cx="1807783" cy="1205190"/>
          </a:xfrm>
          <a:prstGeom prst="rect">
            <a:avLst/>
          </a:prstGeom>
          <a:noFill/>
          <a:ln w="76200">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6507" y="152399"/>
            <a:ext cx="898931" cy="537535"/>
          </a:xfrm>
          <a:prstGeom prst="rect">
            <a:avLst/>
          </a:prstGeom>
        </p:spPr>
      </p:pic>
      <p:sp>
        <p:nvSpPr>
          <p:cNvPr id="16"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15</a:t>
            </a:fld>
            <a:endParaRPr lang="en-US" dirty="0">
              <a:solidFill>
                <a:srgbClr val="003087"/>
              </a:solidFill>
            </a:endParaRPr>
          </a:p>
        </p:txBody>
      </p:sp>
    </p:spTree>
    <p:extLst>
      <p:ext uri="{BB962C8B-B14F-4D97-AF65-F5344CB8AC3E}">
        <p14:creationId xmlns:p14="http://schemas.microsoft.com/office/powerpoint/2010/main" val="172863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20624" y="355923"/>
            <a:ext cx="8107417" cy="549957"/>
          </a:xfrm>
        </p:spPr>
        <p:txBody>
          <a:bodyPr anchor="ctr"/>
          <a:lstStyle/>
          <a:p>
            <a:r>
              <a:rPr lang="en-US" sz="3200" b="1" dirty="0">
                <a:solidFill>
                  <a:srgbClr val="003087"/>
                </a:solidFill>
                <a:latin typeface="Century Gothic" panose="020B0502020202020204" pitchFamily="34" charset="0"/>
              </a:rPr>
              <a:t>Medicare Part B</a:t>
            </a:r>
          </a:p>
        </p:txBody>
      </p:sp>
      <p:cxnSp>
        <p:nvCxnSpPr>
          <p:cNvPr id="4" name="Straight Connector 3"/>
          <p:cNvCxnSpPr/>
          <p:nvPr/>
        </p:nvCxnSpPr>
        <p:spPr>
          <a:xfrm>
            <a:off x="4529874" y="1728216"/>
            <a:ext cx="0" cy="2377440"/>
          </a:xfrm>
          <a:prstGeom prst="line">
            <a:avLst/>
          </a:prstGeom>
          <a:ln w="28575">
            <a:solidFill>
              <a:srgbClr val="81C341"/>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30943" y="1088136"/>
            <a:ext cx="4797863" cy="584775"/>
          </a:xfrm>
          <a:prstGeom prst="rect">
            <a:avLst/>
          </a:prstGeom>
          <a:noFill/>
          <a:ln w="28575">
            <a:solidFill>
              <a:srgbClr val="81C341"/>
            </a:solidFill>
          </a:ln>
        </p:spPr>
        <p:txBody>
          <a:bodyPr wrap="square" rtlCol="0">
            <a:spAutoFit/>
          </a:bodyPr>
          <a:lstStyle/>
          <a:p>
            <a:pPr algn="ctr"/>
            <a:r>
              <a:rPr lang="en-US" sz="3200" b="1" dirty="0"/>
              <a:t>Medical Insurance</a:t>
            </a:r>
          </a:p>
        </p:txBody>
      </p:sp>
      <p:sp>
        <p:nvSpPr>
          <p:cNvPr id="14" name="TextBox 13"/>
          <p:cNvSpPr txBox="1"/>
          <p:nvPr/>
        </p:nvSpPr>
        <p:spPr>
          <a:xfrm>
            <a:off x="2676183" y="1963805"/>
            <a:ext cx="1364460" cy="461665"/>
          </a:xfrm>
          <a:prstGeom prst="rect">
            <a:avLst/>
          </a:prstGeom>
          <a:noFill/>
        </p:spPr>
        <p:txBody>
          <a:bodyPr wrap="square" rtlCol="0">
            <a:spAutoFit/>
          </a:bodyPr>
          <a:lstStyle/>
          <a:p>
            <a:r>
              <a:rPr lang="en-US" sz="2400" b="1" dirty="0">
                <a:solidFill>
                  <a:schemeClr val="bg1">
                    <a:lumMod val="50000"/>
                  </a:schemeClr>
                </a:solidFill>
              </a:rPr>
              <a:t>PART B</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3333" t="7734" r="13466" b="8533"/>
          <a:stretch/>
        </p:blipFill>
        <p:spPr>
          <a:xfrm>
            <a:off x="2901213" y="2458148"/>
            <a:ext cx="914400" cy="1045977"/>
          </a:xfrm>
          <a:prstGeom prst="rect">
            <a:avLst/>
          </a:prstGeom>
        </p:spPr>
      </p:pic>
      <p:sp>
        <p:nvSpPr>
          <p:cNvPr id="24" name="TextBox 23"/>
          <p:cNvSpPr txBox="1"/>
          <p:nvPr/>
        </p:nvSpPr>
        <p:spPr>
          <a:xfrm>
            <a:off x="4585883" y="1837944"/>
            <a:ext cx="4327255" cy="1754326"/>
          </a:xfrm>
          <a:prstGeom prst="rect">
            <a:avLst/>
          </a:prstGeom>
          <a:noFill/>
        </p:spPr>
        <p:txBody>
          <a:bodyPr wrap="square" rtlCol="0">
            <a:spAutoFit/>
          </a:bodyPr>
          <a:lstStyle/>
          <a:p>
            <a:r>
              <a:rPr lang="en-US" b="1" u="sng" dirty="0">
                <a:solidFill>
                  <a:srgbClr val="003087"/>
                </a:solidFill>
              </a:rPr>
              <a:t>Helps cover doctor’s visits</a:t>
            </a:r>
            <a:r>
              <a:rPr lang="en-US" b="1" dirty="0">
                <a:solidFill>
                  <a:srgbClr val="003087"/>
                </a:solidFill>
              </a:rPr>
              <a:t>:</a:t>
            </a:r>
          </a:p>
          <a:p>
            <a:pPr marL="285750" indent="-285750">
              <a:buFont typeface="Arial" panose="020B0604020202020204" pitchFamily="34" charset="0"/>
              <a:buChar char="•"/>
            </a:pPr>
            <a:r>
              <a:rPr lang="en-US" dirty="0">
                <a:solidFill>
                  <a:srgbClr val="003087"/>
                </a:solidFill>
              </a:rPr>
              <a:t>Primary and Specialist </a:t>
            </a:r>
          </a:p>
          <a:p>
            <a:pPr marL="285750" indent="-285750">
              <a:buFont typeface="Arial" panose="020B0604020202020204" pitchFamily="34" charset="0"/>
              <a:buChar char="•"/>
            </a:pPr>
            <a:r>
              <a:rPr lang="en-US" dirty="0">
                <a:solidFill>
                  <a:srgbClr val="003087"/>
                </a:solidFill>
              </a:rPr>
              <a:t>Outpatient care</a:t>
            </a:r>
          </a:p>
          <a:p>
            <a:pPr marL="285750" indent="-285750">
              <a:buFont typeface="Arial" panose="020B0604020202020204" pitchFamily="34" charset="0"/>
              <a:buChar char="•"/>
            </a:pPr>
            <a:r>
              <a:rPr lang="en-US" dirty="0">
                <a:solidFill>
                  <a:srgbClr val="003087"/>
                </a:solidFill>
              </a:rPr>
              <a:t>Home health care</a:t>
            </a:r>
          </a:p>
          <a:p>
            <a:pPr marL="285750" indent="-285750">
              <a:buFont typeface="Arial" panose="020B0604020202020204" pitchFamily="34" charset="0"/>
              <a:buChar char="•"/>
            </a:pPr>
            <a:r>
              <a:rPr lang="en-US" dirty="0">
                <a:solidFill>
                  <a:srgbClr val="003087"/>
                </a:solidFill>
              </a:rPr>
              <a:t>Durable medical equipment </a:t>
            </a:r>
          </a:p>
          <a:p>
            <a:pPr marL="285750" indent="-285750">
              <a:buFont typeface="Arial" panose="020B0604020202020204" pitchFamily="34" charset="0"/>
              <a:buChar char="•"/>
            </a:pPr>
            <a:r>
              <a:rPr lang="en-US" dirty="0">
                <a:solidFill>
                  <a:srgbClr val="003087"/>
                </a:solidFill>
              </a:rPr>
              <a:t>Many preventative services</a:t>
            </a:r>
          </a:p>
        </p:txBody>
      </p:sp>
      <p:sp>
        <p:nvSpPr>
          <p:cNvPr id="25" name="Rectangle 24"/>
          <p:cNvSpPr/>
          <p:nvPr/>
        </p:nvSpPr>
        <p:spPr>
          <a:xfrm>
            <a:off x="2481297" y="4016471"/>
            <a:ext cx="4097153" cy="495321"/>
          </a:xfrm>
          <a:prstGeom prst="rect">
            <a:avLst/>
          </a:prstGeom>
          <a:solidFill>
            <a:srgbClr val="81C341"/>
          </a:solidFill>
          <a:ln>
            <a:solidFill>
              <a:srgbClr val="81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Individuals are generally responsible </a:t>
            </a:r>
          </a:p>
          <a:p>
            <a:pPr algn="ctr"/>
            <a:r>
              <a:rPr lang="en-US" sz="1400" b="1" dirty="0">
                <a:latin typeface="Century Gothic" panose="020B0502020202020204" pitchFamily="34" charset="0"/>
              </a:rPr>
              <a:t>for 20% of the coinsurance.</a:t>
            </a:r>
          </a:p>
        </p:txBody>
      </p:sp>
      <p:sp>
        <p:nvSpPr>
          <p:cNvPr id="17"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16</a:t>
            </a:fld>
            <a:endParaRPr lang="en-US" dirty="0">
              <a:solidFill>
                <a:srgbClr val="003087"/>
              </a:solidFill>
            </a:endParaRPr>
          </a:p>
        </p:txBody>
      </p:sp>
    </p:spTree>
    <p:extLst>
      <p:ext uri="{BB962C8B-B14F-4D97-AF65-F5344CB8AC3E}">
        <p14:creationId xmlns:p14="http://schemas.microsoft.com/office/powerpoint/2010/main" val="363892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19866" y="284251"/>
            <a:ext cx="6315572" cy="527408"/>
          </a:xfrm>
        </p:spPr>
        <p:txBody>
          <a:bodyPr/>
          <a:lstStyle/>
          <a:p>
            <a:r>
              <a:rPr lang="en-US" sz="3200" b="1" dirty="0">
                <a:solidFill>
                  <a:srgbClr val="003087"/>
                </a:solidFill>
                <a:latin typeface="Century Gothic" panose="020B0502020202020204" pitchFamily="34" charset="0"/>
              </a:rPr>
              <a:t>Qualifying for Medicare Part B</a:t>
            </a:r>
          </a:p>
        </p:txBody>
      </p:sp>
      <p:sp>
        <p:nvSpPr>
          <p:cNvPr id="6" name="Content Placeholder 5"/>
          <p:cNvSpPr>
            <a:spLocks noGrp="1"/>
          </p:cNvSpPr>
          <p:nvPr>
            <p:ph sz="quarter" idx="1"/>
          </p:nvPr>
        </p:nvSpPr>
        <p:spPr>
          <a:xfrm>
            <a:off x="2319865" y="953087"/>
            <a:ext cx="6315571" cy="3290140"/>
          </a:xfrm>
        </p:spPr>
        <p:txBody>
          <a:bodyPr/>
          <a:lstStyle/>
          <a:p>
            <a:pPr>
              <a:buFont typeface="Wingdings 3" panose="05040102010807070707" pitchFamily="18" charset="2"/>
              <a:buChar char="}"/>
            </a:pPr>
            <a:r>
              <a:rPr lang="en-US" sz="1800" dirty="0">
                <a:latin typeface="Century Gothic" panose="020B0502020202020204" pitchFamily="34" charset="0"/>
              </a:rPr>
              <a:t>Once entitled to Part A (premium-free), individuals are eligible to enroll in Part B</a:t>
            </a:r>
            <a:br>
              <a:rPr lang="en-US" sz="1800" dirty="0">
                <a:latin typeface="Century Gothic" panose="020B0502020202020204" pitchFamily="34" charset="0"/>
              </a:rPr>
            </a:br>
            <a:endParaRPr lang="en-US" sz="1000" dirty="0">
              <a:latin typeface="Century Gothic" panose="020B0502020202020204" pitchFamily="34" charset="0"/>
            </a:endParaRPr>
          </a:p>
          <a:p>
            <a:r>
              <a:rPr lang="en-US" sz="1800" dirty="0">
                <a:latin typeface="Century Gothic" panose="020B0502020202020204" pitchFamily="34" charset="0"/>
              </a:rPr>
              <a:t>Paying into the Part A premium, individuals must meet the following requirements to enroll in Part B:</a:t>
            </a:r>
          </a:p>
          <a:p>
            <a:pPr marL="548640" lvl="2"/>
            <a:r>
              <a:rPr lang="en-US" sz="1600" dirty="0">
                <a:latin typeface="Century Gothic" panose="020B0502020202020204" pitchFamily="34" charset="0"/>
              </a:rPr>
              <a:t>Be age 65 or older</a:t>
            </a:r>
          </a:p>
          <a:p>
            <a:pPr marL="548640" lvl="2"/>
            <a:r>
              <a:rPr lang="en-US" sz="1600" dirty="0">
                <a:latin typeface="Century Gothic" panose="020B0502020202020204" pitchFamily="34" charset="0"/>
              </a:rPr>
              <a:t>Be a U.S. resident AND Be either a U.S. citizen or alien </a:t>
            </a:r>
            <a:r>
              <a:rPr lang="en-US" sz="1600" b="1" dirty="0"/>
              <a:t>OR</a:t>
            </a:r>
          </a:p>
          <a:p>
            <a:pPr marL="548640" lvl="2"/>
            <a:r>
              <a:rPr lang="en-US" sz="1600" dirty="0">
                <a:latin typeface="Century Gothic" panose="020B0502020202020204" pitchFamily="34" charset="0"/>
              </a:rPr>
              <a:t>Be an alien</a:t>
            </a:r>
          </a:p>
          <a:p>
            <a:pPr marL="822960" lvl="3"/>
            <a:r>
              <a:rPr lang="en-US" sz="1400" b="1" i="1" dirty="0">
                <a:solidFill>
                  <a:srgbClr val="81C341"/>
                </a:solidFill>
                <a:latin typeface="Century Gothic" panose="020B0502020202020204" pitchFamily="34" charset="0"/>
              </a:rPr>
              <a:t>Alien who has been lawfully admitted for permanent residence and is residing in the United States for 5 straight years prior to the month of filing an application for Medicare.</a:t>
            </a:r>
          </a:p>
        </p:txBody>
      </p:sp>
      <p:pic>
        <p:nvPicPr>
          <p:cNvPr id="10" name="Picture 9"/>
          <p:cNvPicPr>
            <a:picLocks noChangeAspect="1"/>
          </p:cNvPicPr>
          <p:nvPr/>
        </p:nvPicPr>
        <p:blipFill>
          <a:blip r:embed="rId3"/>
          <a:stretch>
            <a:fillRect/>
          </a:stretch>
        </p:blipFill>
        <p:spPr>
          <a:xfrm>
            <a:off x="438077" y="261448"/>
            <a:ext cx="1448992" cy="886887"/>
          </a:xfrm>
          <a:prstGeom prst="rect">
            <a:avLst/>
          </a:prstGeom>
          <a:ln w="28575">
            <a:solidFill>
              <a:schemeClr val="bg1"/>
            </a:solidFill>
          </a:ln>
        </p:spPr>
      </p:pic>
      <p:sp>
        <p:nvSpPr>
          <p:cNvPr id="3" name="TextBox 2"/>
          <p:cNvSpPr txBox="1"/>
          <p:nvPr/>
        </p:nvSpPr>
        <p:spPr>
          <a:xfrm>
            <a:off x="200346" y="1587357"/>
            <a:ext cx="1890445" cy="369332"/>
          </a:xfrm>
          <a:prstGeom prst="rect">
            <a:avLst/>
          </a:prstGeom>
          <a:noFill/>
        </p:spPr>
        <p:txBody>
          <a:bodyPr wrap="square" rtlCol="0">
            <a:spAutoFit/>
          </a:bodyPr>
          <a:lstStyle/>
          <a:p>
            <a:r>
              <a:rPr lang="en-US" dirty="0"/>
              <a:t>Those</a:t>
            </a:r>
          </a:p>
        </p:txBody>
      </p:sp>
    </p:spTree>
    <p:extLst>
      <p:ext uri="{BB962C8B-B14F-4D97-AF65-F5344CB8AC3E}">
        <p14:creationId xmlns:p14="http://schemas.microsoft.com/office/powerpoint/2010/main" val="234330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DBB6B17A-45F1-4605-B854-F97477D2E994}"/>
              </a:ext>
            </a:extLst>
          </p:cNvPr>
          <p:cNvSpPr>
            <a:spLocks/>
          </p:cNvSpPr>
          <p:nvPr/>
        </p:nvSpPr>
        <p:spPr bwMode="auto">
          <a:xfrm>
            <a:off x="5570463" y="1917337"/>
            <a:ext cx="879941" cy="1526147"/>
          </a:xfrm>
          <a:custGeom>
            <a:avLst/>
            <a:gdLst>
              <a:gd name="T0" fmla="*/ 0 w 377"/>
              <a:gd name="T1" fmla="*/ 0 h 654"/>
              <a:gd name="T2" fmla="*/ 349 w 377"/>
              <a:gd name="T3" fmla="*/ 426 h 654"/>
              <a:gd name="T4" fmla="*/ 371 w 377"/>
              <a:gd name="T5" fmla="*/ 654 h 654"/>
            </a:gdLst>
            <a:ahLst/>
            <a:cxnLst>
              <a:cxn ang="0">
                <a:pos x="T0" y="T1"/>
              </a:cxn>
              <a:cxn ang="0">
                <a:pos x="T2" y="T3"/>
              </a:cxn>
              <a:cxn ang="0">
                <a:pos x="T4" y="T5"/>
              </a:cxn>
            </a:cxnLst>
            <a:rect l="0" t="0" r="r" b="b"/>
            <a:pathLst>
              <a:path w="377" h="654">
                <a:moveTo>
                  <a:pt x="0" y="0"/>
                </a:moveTo>
                <a:cubicBezTo>
                  <a:pt x="165" y="83"/>
                  <a:pt x="296" y="233"/>
                  <a:pt x="349" y="426"/>
                </a:cubicBezTo>
                <a:cubicBezTo>
                  <a:pt x="370" y="503"/>
                  <a:pt x="377" y="579"/>
                  <a:pt x="371" y="654"/>
                </a:cubicBezTo>
              </a:path>
            </a:pathLst>
          </a:custGeom>
          <a:solidFill>
            <a:srgbClr val="FFFFFF"/>
          </a:solidFill>
          <a:ln w="25400" cap="rnd">
            <a:solidFill>
              <a:schemeClr val="accent1"/>
            </a:solidFill>
            <a:prstDash val="solid"/>
            <a:miter lim="800000"/>
            <a:headEnd/>
            <a:tailEnd type="arrow"/>
          </a:ln>
        </p:spPr>
        <p:txBody>
          <a:bodyPr vert="horz" wrap="square" lIns="91440" tIns="45720" rIns="91440" bIns="45720" numCol="1" anchor="t" anchorCtr="0" compatLnSpc="1">
            <a:prstTxWarp prst="textNoShape">
              <a:avLst/>
            </a:prstTxWarp>
          </a:bodyPr>
          <a:lstStyle/>
          <a:p>
            <a:endParaRPr lang="en-IN" dirty="0"/>
          </a:p>
        </p:txBody>
      </p:sp>
      <p:sp>
        <p:nvSpPr>
          <p:cNvPr id="7" name="Freeform 6">
            <a:extLst>
              <a:ext uri="{FF2B5EF4-FFF2-40B4-BE49-F238E27FC236}">
                <a16:creationId xmlns:a16="http://schemas.microsoft.com/office/drawing/2014/main" id="{D2AC052E-EE92-4A1A-B7C6-DD99318013DA}"/>
              </a:ext>
            </a:extLst>
          </p:cNvPr>
          <p:cNvSpPr>
            <a:spLocks/>
          </p:cNvSpPr>
          <p:nvPr/>
        </p:nvSpPr>
        <p:spPr bwMode="auto">
          <a:xfrm>
            <a:off x="2897152" y="1907024"/>
            <a:ext cx="942794" cy="1546772"/>
          </a:xfrm>
          <a:custGeom>
            <a:avLst/>
            <a:gdLst>
              <a:gd name="T0" fmla="*/ 22 w 404"/>
              <a:gd name="T1" fmla="*/ 663 h 663"/>
              <a:gd name="T2" fmla="*/ 404 w 404"/>
              <a:gd name="T3" fmla="*/ 0 h 663"/>
            </a:gdLst>
            <a:ahLst/>
            <a:cxnLst>
              <a:cxn ang="0">
                <a:pos x="T0" y="T1"/>
              </a:cxn>
              <a:cxn ang="0">
                <a:pos x="T2" y="T3"/>
              </a:cxn>
            </a:cxnLst>
            <a:rect l="0" t="0" r="r" b="b"/>
            <a:pathLst>
              <a:path w="404" h="663">
                <a:moveTo>
                  <a:pt x="22" y="663"/>
                </a:moveTo>
                <a:cubicBezTo>
                  <a:pt x="0" y="385"/>
                  <a:pt x="153" y="120"/>
                  <a:pt x="404" y="0"/>
                </a:cubicBezTo>
              </a:path>
            </a:pathLst>
          </a:custGeom>
          <a:solidFill>
            <a:srgbClr val="FFFFFF"/>
          </a:solidFill>
          <a:ln w="25400" cap="rnd">
            <a:solidFill>
              <a:schemeClr val="accent1"/>
            </a:solidFill>
            <a:prstDash val="solid"/>
            <a:miter lim="800000"/>
            <a:headEnd/>
            <a:tailEnd type="arrow"/>
          </a:ln>
        </p:spPr>
        <p:txBody>
          <a:bodyPr vert="horz" wrap="square" lIns="91440" tIns="45720" rIns="91440" bIns="45720" numCol="1" anchor="t" anchorCtr="0" compatLnSpc="1">
            <a:prstTxWarp prst="textNoShape">
              <a:avLst/>
            </a:prstTxWarp>
          </a:bodyPr>
          <a:lstStyle/>
          <a:p>
            <a:endParaRPr lang="en-IN" dirty="0"/>
          </a:p>
        </p:txBody>
      </p:sp>
      <p:sp>
        <p:nvSpPr>
          <p:cNvPr id="8" name="Freeform 7">
            <a:extLst>
              <a:ext uri="{FF2B5EF4-FFF2-40B4-BE49-F238E27FC236}">
                <a16:creationId xmlns:a16="http://schemas.microsoft.com/office/drawing/2014/main" id="{0D28E4A1-FFA0-4718-9761-C362F1A56939}"/>
              </a:ext>
            </a:extLst>
          </p:cNvPr>
          <p:cNvSpPr>
            <a:spLocks/>
          </p:cNvSpPr>
          <p:nvPr/>
        </p:nvSpPr>
        <p:spPr bwMode="auto">
          <a:xfrm>
            <a:off x="3835339" y="4487501"/>
            <a:ext cx="1812915" cy="364351"/>
          </a:xfrm>
          <a:custGeom>
            <a:avLst/>
            <a:gdLst>
              <a:gd name="T0" fmla="*/ 777 w 777"/>
              <a:gd name="T1" fmla="*/ 0 h 156"/>
              <a:gd name="T2" fmla="*/ 563 w 777"/>
              <a:gd name="T3" fmla="*/ 101 h 156"/>
              <a:gd name="T4" fmla="*/ 0 w 777"/>
              <a:gd name="T5" fmla="*/ 6 h 156"/>
            </a:gdLst>
            <a:ahLst/>
            <a:cxnLst>
              <a:cxn ang="0">
                <a:pos x="T0" y="T1"/>
              </a:cxn>
              <a:cxn ang="0">
                <a:pos x="T2" y="T3"/>
              </a:cxn>
              <a:cxn ang="0">
                <a:pos x="T4" y="T5"/>
              </a:cxn>
            </a:cxnLst>
            <a:rect l="0" t="0" r="r" b="b"/>
            <a:pathLst>
              <a:path w="777" h="156">
                <a:moveTo>
                  <a:pt x="777" y="0"/>
                </a:moveTo>
                <a:cubicBezTo>
                  <a:pt x="714" y="45"/>
                  <a:pt x="642" y="79"/>
                  <a:pt x="563" y="101"/>
                </a:cubicBezTo>
                <a:cubicBezTo>
                  <a:pt x="363" y="156"/>
                  <a:pt x="159" y="115"/>
                  <a:pt x="0" y="6"/>
                </a:cubicBezTo>
              </a:path>
            </a:pathLst>
          </a:custGeom>
          <a:solidFill>
            <a:srgbClr val="FFFFFF"/>
          </a:solidFill>
          <a:ln w="25400" cap="rnd">
            <a:solidFill>
              <a:schemeClr val="accent1"/>
            </a:solidFill>
            <a:prstDash val="solid"/>
            <a:miter lim="800000"/>
            <a:headEnd/>
            <a:tailEnd type="arrow"/>
          </a:ln>
        </p:spPr>
        <p:txBody>
          <a:bodyPr vert="horz" wrap="square" lIns="91440" tIns="45720" rIns="91440" bIns="45720" numCol="1" anchor="t" anchorCtr="0" compatLnSpc="1">
            <a:prstTxWarp prst="textNoShape">
              <a:avLst/>
            </a:prstTxWarp>
          </a:bodyPr>
          <a:lstStyle/>
          <a:p>
            <a:endParaRPr lang="en-IN" dirty="0"/>
          </a:p>
        </p:txBody>
      </p:sp>
      <p:sp>
        <p:nvSpPr>
          <p:cNvPr id="9" name="Oval 8">
            <a:extLst>
              <a:ext uri="{FF2B5EF4-FFF2-40B4-BE49-F238E27FC236}">
                <a16:creationId xmlns:a16="http://schemas.microsoft.com/office/drawing/2014/main" id="{153A6925-466E-4879-AD10-9CB4745D1A65}"/>
              </a:ext>
            </a:extLst>
          </p:cNvPr>
          <p:cNvSpPr/>
          <p:nvPr/>
        </p:nvSpPr>
        <p:spPr>
          <a:xfrm>
            <a:off x="3417515" y="1966578"/>
            <a:ext cx="2568611" cy="2568609"/>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4F5F9661-2354-4A75-8721-2B2C19FD9DC0}"/>
              </a:ext>
            </a:extLst>
          </p:cNvPr>
          <p:cNvSpPr txBox="1"/>
          <p:nvPr/>
        </p:nvSpPr>
        <p:spPr>
          <a:xfrm>
            <a:off x="4049398" y="2486512"/>
            <a:ext cx="1304844" cy="387798"/>
          </a:xfrm>
          <a:prstGeom prst="rect">
            <a:avLst/>
          </a:prstGeom>
          <a:noFill/>
        </p:spPr>
        <p:txBody>
          <a:bodyPr wrap="none" lIns="0" tIns="0" rIns="0" bIns="0" rtlCol="0">
            <a:spAutoFit/>
          </a:bodyPr>
          <a:lstStyle/>
          <a:p>
            <a:pPr algn="ctr">
              <a:lnSpc>
                <a:spcPct val="90000"/>
              </a:lnSpc>
            </a:pPr>
            <a:r>
              <a:rPr lang="en-IN" sz="2800" b="1" dirty="0">
                <a:solidFill>
                  <a:schemeClr val="bg1"/>
                </a:solidFill>
                <a:latin typeface="Segoe UI Black" panose="020B0A02040204020203" pitchFamily="34" charset="0"/>
                <a:ea typeface="Segoe UI Black" panose="020B0A02040204020203" pitchFamily="34" charset="0"/>
              </a:rPr>
              <a:t>PART C</a:t>
            </a:r>
          </a:p>
        </p:txBody>
      </p:sp>
      <p:sp>
        <p:nvSpPr>
          <p:cNvPr id="14" name="Rectangle 13"/>
          <p:cNvSpPr/>
          <p:nvPr/>
        </p:nvSpPr>
        <p:spPr>
          <a:xfrm>
            <a:off x="969632" y="156269"/>
            <a:ext cx="7658868" cy="638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entury Gothic" panose="020B0502020202020204" pitchFamily="34" charset="0"/>
              </a:rPr>
              <a:t>Medicare Part C Coverage</a:t>
            </a:r>
          </a:p>
        </p:txBody>
      </p:sp>
      <p:sp>
        <p:nvSpPr>
          <p:cNvPr id="15" name="TextBox 14">
            <a:extLst>
              <a:ext uri="{FF2B5EF4-FFF2-40B4-BE49-F238E27FC236}">
                <a16:creationId xmlns:a16="http://schemas.microsoft.com/office/drawing/2014/main" id="{4F5F9661-2354-4A75-8721-2B2C19FD9DC0}"/>
              </a:ext>
            </a:extLst>
          </p:cNvPr>
          <p:cNvSpPr txBox="1"/>
          <p:nvPr/>
        </p:nvSpPr>
        <p:spPr>
          <a:xfrm>
            <a:off x="3613384" y="3134661"/>
            <a:ext cx="2176878" cy="720197"/>
          </a:xfrm>
          <a:prstGeom prst="rect">
            <a:avLst/>
          </a:prstGeom>
          <a:noFill/>
        </p:spPr>
        <p:txBody>
          <a:bodyPr wrap="none" lIns="0" tIns="0" rIns="0" bIns="0" rtlCol="0">
            <a:spAutoFit/>
          </a:bodyPr>
          <a:lstStyle/>
          <a:p>
            <a:pPr algn="ctr">
              <a:lnSpc>
                <a:spcPct val="90000"/>
              </a:lnSpc>
            </a:pPr>
            <a:r>
              <a:rPr lang="en-IN" sz="2800" b="1" dirty="0">
                <a:solidFill>
                  <a:schemeClr val="bg1"/>
                </a:solidFill>
                <a:latin typeface="Segoe UI Black" panose="020B0A02040204020203" pitchFamily="34" charset="0"/>
                <a:ea typeface="Segoe UI Black" panose="020B0A02040204020203" pitchFamily="34" charset="0"/>
              </a:rPr>
              <a:t>MAPD Plans</a:t>
            </a:r>
          </a:p>
          <a:p>
            <a:pPr algn="ctr">
              <a:lnSpc>
                <a:spcPct val="90000"/>
              </a:lnSpc>
            </a:pPr>
            <a:r>
              <a:rPr lang="en-IN" sz="1200" b="1" dirty="0">
                <a:solidFill>
                  <a:schemeClr val="lt1"/>
                </a:solidFill>
              </a:rPr>
              <a:t>Private Insurance</a:t>
            </a:r>
            <a:br>
              <a:rPr lang="en-IN" sz="1200" b="1" dirty="0">
                <a:solidFill>
                  <a:schemeClr val="lt1"/>
                </a:solidFill>
              </a:rPr>
            </a:br>
            <a:r>
              <a:rPr lang="en-IN" sz="1200" b="1" dirty="0">
                <a:solidFill>
                  <a:schemeClr val="lt1"/>
                </a:solidFill>
              </a:rPr>
              <a:t> Companies</a:t>
            </a:r>
          </a:p>
        </p:txBody>
      </p:sp>
      <p:grpSp>
        <p:nvGrpSpPr>
          <p:cNvPr id="3" name="Group 2"/>
          <p:cNvGrpSpPr/>
          <p:nvPr/>
        </p:nvGrpSpPr>
        <p:grpSpPr>
          <a:xfrm>
            <a:off x="5922671" y="3568259"/>
            <a:ext cx="1837371" cy="883481"/>
            <a:chOff x="5922672" y="3568259"/>
            <a:chExt cx="1720788" cy="883481"/>
          </a:xfrm>
        </p:grpSpPr>
        <p:sp>
          <p:nvSpPr>
            <p:cNvPr id="24" name="Rounded Rectangle 23"/>
            <p:cNvSpPr/>
            <p:nvPr/>
          </p:nvSpPr>
          <p:spPr>
            <a:xfrm>
              <a:off x="5986126" y="3639629"/>
              <a:ext cx="1657334" cy="812111"/>
            </a:xfrm>
            <a:prstGeom prst="roundRect">
              <a:avLst/>
            </a:prstGeom>
            <a:solidFill>
              <a:srgbClr val="81C341"/>
            </a:solidFill>
            <a:ln>
              <a:solidFill>
                <a:srgbClr val="81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Additional Coverage*</a:t>
              </a:r>
            </a:p>
            <a:p>
              <a:pPr algn="ctr"/>
              <a:r>
                <a:rPr lang="en-IN" sz="1000" b="1" dirty="0"/>
                <a:t>Vision, Dental, Gym, etc.</a:t>
              </a:r>
            </a:p>
          </p:txBody>
        </p:sp>
        <p:sp>
          <p:nvSpPr>
            <p:cNvPr id="2" name="Isosceles Triangle 1"/>
            <p:cNvSpPr/>
            <p:nvPr/>
          </p:nvSpPr>
          <p:spPr>
            <a:xfrm rot="17801623">
              <a:off x="5906233" y="3584698"/>
              <a:ext cx="281767" cy="248890"/>
            </a:xfrm>
            <a:prstGeom prst="triangle">
              <a:avLst/>
            </a:prstGeom>
            <a:solidFill>
              <a:srgbClr val="81C341"/>
            </a:solidFill>
            <a:ln>
              <a:solidFill>
                <a:srgbClr val="81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3898838" y="1079987"/>
            <a:ext cx="1657334" cy="871517"/>
            <a:chOff x="3898838" y="1079987"/>
            <a:chExt cx="1657334" cy="871517"/>
          </a:xfrm>
        </p:grpSpPr>
        <p:sp>
          <p:nvSpPr>
            <p:cNvPr id="26" name="Rounded Rectangle 25"/>
            <p:cNvSpPr/>
            <p:nvPr/>
          </p:nvSpPr>
          <p:spPr>
            <a:xfrm>
              <a:off x="3898838" y="1079987"/>
              <a:ext cx="1657334" cy="812111"/>
            </a:xfrm>
            <a:prstGeom prst="roundRect">
              <a:avLst/>
            </a:prstGeom>
            <a:solidFill>
              <a:srgbClr val="81C341"/>
            </a:solidFill>
            <a:ln>
              <a:solidFill>
                <a:srgbClr val="81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PART B</a:t>
              </a:r>
              <a:br>
                <a:rPr lang="en-IN" b="1" dirty="0"/>
              </a:br>
              <a:r>
                <a:rPr lang="en-IN" sz="1200" b="1" dirty="0"/>
                <a:t>Medical Insurance</a:t>
              </a:r>
            </a:p>
          </p:txBody>
        </p:sp>
        <p:sp>
          <p:nvSpPr>
            <p:cNvPr id="16" name="Isosceles Triangle 15"/>
            <p:cNvSpPr/>
            <p:nvPr/>
          </p:nvSpPr>
          <p:spPr>
            <a:xfrm rot="10800000">
              <a:off x="4542946" y="1756233"/>
              <a:ext cx="353767" cy="195271"/>
            </a:xfrm>
            <a:prstGeom prst="triangle">
              <a:avLst/>
            </a:prstGeom>
            <a:solidFill>
              <a:srgbClr val="81C341"/>
            </a:solidFill>
            <a:ln>
              <a:solidFill>
                <a:srgbClr val="81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1760181" y="3541066"/>
            <a:ext cx="1703489" cy="865411"/>
            <a:chOff x="1711215" y="3506696"/>
            <a:chExt cx="1703489" cy="865411"/>
          </a:xfrm>
        </p:grpSpPr>
        <p:sp>
          <p:nvSpPr>
            <p:cNvPr id="25" name="Rounded Rectangle 24"/>
            <p:cNvSpPr/>
            <p:nvPr/>
          </p:nvSpPr>
          <p:spPr>
            <a:xfrm>
              <a:off x="1711215" y="3559996"/>
              <a:ext cx="1657334" cy="812111"/>
            </a:xfrm>
            <a:prstGeom prst="roundRect">
              <a:avLst/>
            </a:prstGeom>
            <a:solidFill>
              <a:srgbClr val="81C341"/>
            </a:solidFill>
            <a:ln>
              <a:solidFill>
                <a:srgbClr val="81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PART A</a:t>
              </a:r>
              <a:br>
                <a:rPr lang="en-IN" b="1" dirty="0"/>
              </a:br>
              <a:r>
                <a:rPr lang="en-IN" sz="1200" b="1" dirty="0"/>
                <a:t>Hospital Insurance</a:t>
              </a:r>
            </a:p>
          </p:txBody>
        </p:sp>
        <p:sp>
          <p:nvSpPr>
            <p:cNvPr id="18" name="Isosceles Triangle 17"/>
            <p:cNvSpPr/>
            <p:nvPr/>
          </p:nvSpPr>
          <p:spPr>
            <a:xfrm rot="3111618">
              <a:off x="3257829" y="3541008"/>
              <a:ext cx="191188" cy="122563"/>
            </a:xfrm>
            <a:prstGeom prst="triangle">
              <a:avLst/>
            </a:prstGeom>
            <a:solidFill>
              <a:srgbClr val="81C341"/>
            </a:solidFill>
            <a:ln>
              <a:solidFill>
                <a:srgbClr val="81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p:cNvSpPr txBox="1"/>
          <p:nvPr/>
        </p:nvSpPr>
        <p:spPr>
          <a:xfrm>
            <a:off x="5939664" y="4438843"/>
            <a:ext cx="2758109" cy="461665"/>
          </a:xfrm>
          <a:prstGeom prst="rect">
            <a:avLst/>
          </a:prstGeom>
          <a:noFill/>
        </p:spPr>
        <p:txBody>
          <a:bodyPr wrap="square" rtlCol="0">
            <a:spAutoFit/>
          </a:bodyPr>
          <a:lstStyle/>
          <a:p>
            <a:r>
              <a:rPr lang="en-US" sz="1200" i="1" dirty="0">
                <a:solidFill>
                  <a:srgbClr val="003087"/>
                </a:solidFill>
              </a:rPr>
              <a:t>*</a:t>
            </a:r>
            <a:r>
              <a:rPr lang="en-US" sz="1200" b="1" i="1" dirty="0">
                <a:solidFill>
                  <a:srgbClr val="003087"/>
                </a:solidFill>
              </a:rPr>
              <a:t>Additional coverage may vary depending on the plan and county</a:t>
            </a:r>
          </a:p>
        </p:txBody>
      </p:sp>
      <p:sp>
        <p:nvSpPr>
          <p:cNvPr id="22"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18</a:t>
            </a:fld>
            <a:endParaRPr lang="en-US" dirty="0">
              <a:solidFill>
                <a:srgbClr val="003087"/>
              </a:solidFill>
            </a:endParaRPr>
          </a:p>
        </p:txBody>
      </p:sp>
      <p:sp>
        <p:nvSpPr>
          <p:cNvPr id="4" name="TextBox 3"/>
          <p:cNvSpPr txBox="1"/>
          <p:nvPr/>
        </p:nvSpPr>
        <p:spPr>
          <a:xfrm>
            <a:off x="713174" y="4763714"/>
            <a:ext cx="3275502" cy="259227"/>
          </a:xfrm>
          <a:prstGeom prst="rect">
            <a:avLst/>
          </a:prstGeom>
          <a:noFill/>
        </p:spPr>
        <p:txBody>
          <a:bodyPr wrap="square" rtlCol="0">
            <a:spAutoFit/>
          </a:bodyPr>
          <a:lstStyle/>
          <a:p>
            <a:r>
              <a:rPr lang="en-US" sz="1100" i="1" dirty="0"/>
              <a:t>MAPD – Medicare Advantage Prescription Drug</a:t>
            </a:r>
          </a:p>
        </p:txBody>
      </p:sp>
    </p:spTree>
    <p:extLst>
      <p:ext uri="{BB962C8B-B14F-4D97-AF65-F5344CB8AC3E}">
        <p14:creationId xmlns:p14="http://schemas.microsoft.com/office/powerpoint/2010/main" val="3278238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19866" y="284251"/>
            <a:ext cx="6315572" cy="527408"/>
          </a:xfrm>
        </p:spPr>
        <p:txBody>
          <a:bodyPr/>
          <a:lstStyle/>
          <a:p>
            <a:r>
              <a:rPr lang="en-US" sz="3200" b="1" dirty="0">
                <a:solidFill>
                  <a:srgbClr val="003087"/>
                </a:solidFill>
                <a:latin typeface="Century Gothic" panose="020B0502020202020204" pitchFamily="34" charset="0"/>
              </a:rPr>
              <a:t>Medicare Part C Coverage</a:t>
            </a:r>
          </a:p>
        </p:txBody>
      </p:sp>
      <p:sp>
        <p:nvSpPr>
          <p:cNvPr id="6" name="Content Placeholder 5"/>
          <p:cNvSpPr>
            <a:spLocks noGrp="1"/>
          </p:cNvSpPr>
          <p:nvPr>
            <p:ph sz="quarter" idx="1"/>
          </p:nvPr>
        </p:nvSpPr>
        <p:spPr>
          <a:xfrm>
            <a:off x="2319865" y="953087"/>
            <a:ext cx="6655693" cy="2992748"/>
          </a:xfrm>
        </p:spPr>
        <p:txBody>
          <a:bodyPr/>
          <a:lstStyle/>
          <a:p>
            <a:pPr marL="182880">
              <a:spcBef>
                <a:spcPts val="0"/>
              </a:spcBef>
              <a:spcAft>
                <a:spcPts val="0"/>
              </a:spcAft>
              <a:buFont typeface="Wingdings 3" panose="05040102010807070707" pitchFamily="18" charset="2"/>
              <a:buChar char="}"/>
            </a:pPr>
            <a:r>
              <a:rPr lang="en-US" altLang="en-US" b="1" dirty="0">
                <a:latin typeface="Century Gothic" panose="020B0502020202020204" pitchFamily="34" charset="0"/>
              </a:rPr>
              <a:t>Medicare approved private insurance companies</a:t>
            </a:r>
          </a:p>
          <a:p>
            <a:pPr marL="788670" lvl="2" indent="-285750">
              <a:spcBef>
                <a:spcPts val="600"/>
              </a:spcBef>
              <a:spcAft>
                <a:spcPts val="0"/>
              </a:spcAft>
              <a:buFont typeface="Arial" panose="020B0604020202020204" pitchFamily="34" charset="0"/>
              <a:buChar char="‒"/>
            </a:pPr>
            <a:r>
              <a:rPr lang="en-US" sz="1600" dirty="0">
                <a:latin typeface="Century Gothic" panose="020B0502020202020204" pitchFamily="34" charset="0"/>
              </a:rPr>
              <a:t>Benefits may vary depending on the plan and county</a:t>
            </a:r>
            <a:br>
              <a:rPr lang="en-US" sz="1600" dirty="0">
                <a:latin typeface="Century Gothic" panose="020B0502020202020204" pitchFamily="34" charset="0"/>
              </a:rPr>
            </a:br>
            <a:endParaRPr lang="en-US" sz="600" dirty="0">
              <a:latin typeface="Century Gothic" panose="020B0502020202020204" pitchFamily="34" charset="0"/>
            </a:endParaRPr>
          </a:p>
          <a:p>
            <a:pPr marL="788670" lvl="2" indent="-285750">
              <a:spcBef>
                <a:spcPts val="0"/>
              </a:spcBef>
              <a:spcAft>
                <a:spcPts val="0"/>
              </a:spcAft>
              <a:buFont typeface="Arial" panose="020B0604020202020204" pitchFamily="34" charset="0"/>
              <a:buChar char="‒"/>
            </a:pPr>
            <a:r>
              <a:rPr lang="en-US" sz="1600" dirty="0">
                <a:latin typeface="Century Gothic" panose="020B0502020202020204" pitchFamily="34" charset="0"/>
              </a:rPr>
              <a:t>Private Insurance companies have contracts </a:t>
            </a:r>
          </a:p>
          <a:p>
            <a:pPr>
              <a:lnSpc>
                <a:spcPct val="110000"/>
              </a:lnSpc>
              <a:spcBef>
                <a:spcPct val="50000"/>
              </a:spcBef>
              <a:spcAft>
                <a:spcPts val="0"/>
              </a:spcAft>
              <a:buFont typeface="Wingdings 3" panose="05040102010807070707" pitchFamily="18" charset="2"/>
              <a:buChar char="}"/>
            </a:pPr>
            <a:r>
              <a:rPr lang="en-US" altLang="en-US" b="1" dirty="0">
                <a:latin typeface="Century Gothic" panose="020B0502020202020204" pitchFamily="34" charset="0"/>
              </a:rPr>
              <a:t>Plans may include:</a:t>
            </a:r>
          </a:p>
          <a:p>
            <a:pPr lvl="2">
              <a:spcBef>
                <a:spcPts val="0"/>
              </a:spcBef>
              <a:buFont typeface="Arial" panose="020B0604020202020204" pitchFamily="34" charset="0"/>
              <a:buChar char="‒"/>
            </a:pPr>
            <a:r>
              <a:rPr lang="en-US" altLang="en-US" sz="1600" dirty="0">
                <a:latin typeface="Century Gothic" panose="020B0502020202020204" pitchFamily="34" charset="0"/>
              </a:rPr>
              <a:t>Prescription drug coverage (Part D)</a:t>
            </a:r>
          </a:p>
          <a:p>
            <a:pPr lvl="2">
              <a:spcBef>
                <a:spcPts val="600"/>
              </a:spcBef>
              <a:spcAft>
                <a:spcPts val="0"/>
              </a:spcAft>
              <a:buFont typeface="Arial" panose="020B0604020202020204" pitchFamily="34" charset="0"/>
              <a:buChar char="‒"/>
            </a:pPr>
            <a:r>
              <a:rPr lang="en-US" altLang="en-US" sz="1600" dirty="0">
                <a:latin typeface="Century Gothic" panose="020B0502020202020204" pitchFamily="34" charset="0"/>
              </a:rPr>
              <a:t>Additional coverage (dental, gym, vision, etc.)</a:t>
            </a:r>
            <a:br>
              <a:rPr lang="en-US" altLang="en-US" sz="1600" i="1" dirty="0">
                <a:latin typeface="Century Gothic" panose="020B0502020202020204" pitchFamily="34" charset="0"/>
              </a:rPr>
            </a:br>
            <a:endParaRPr lang="en-US" altLang="en-US" sz="200" i="1" dirty="0">
              <a:latin typeface="Century Gothic" panose="020B0502020202020204" pitchFamily="34" charset="0"/>
            </a:endParaRPr>
          </a:p>
          <a:p>
            <a:pPr>
              <a:spcBef>
                <a:spcPct val="50000"/>
              </a:spcBef>
              <a:spcAft>
                <a:spcPts val="0"/>
              </a:spcAft>
              <a:buFont typeface="Wingdings 3" panose="05040102010807070707" pitchFamily="18" charset="2"/>
              <a:buChar char="}"/>
            </a:pPr>
            <a:r>
              <a:rPr lang="en-US" altLang="en-US" b="1" dirty="0">
                <a:latin typeface="Century Gothic" panose="020B0502020202020204" pitchFamily="34" charset="0"/>
              </a:rPr>
              <a:t>To apply for Part C, beneficiaries </a:t>
            </a:r>
            <a:r>
              <a:rPr lang="en-US" altLang="en-US" b="1" u="sng" dirty="0">
                <a:latin typeface="Century Gothic" panose="020B0502020202020204" pitchFamily="34" charset="0"/>
              </a:rPr>
              <a:t>MUST</a:t>
            </a:r>
            <a:r>
              <a:rPr lang="en-US" altLang="en-US" b="1" dirty="0">
                <a:latin typeface="Century Gothic" panose="020B0502020202020204" pitchFamily="34" charset="0"/>
              </a:rPr>
              <a:t> have Medicare Parts A &amp; B</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89" y="261447"/>
            <a:ext cx="1537487" cy="914400"/>
          </a:xfrm>
          <a:prstGeom prst="rect">
            <a:avLst/>
          </a:prstGeom>
          <a:ln w="28575">
            <a:solidFill>
              <a:schemeClr val="bg1"/>
            </a:solidFill>
          </a:ln>
        </p:spPr>
      </p:pic>
      <p:sp>
        <p:nvSpPr>
          <p:cNvPr id="3" name="TextBox 2"/>
          <p:cNvSpPr txBox="1"/>
          <p:nvPr/>
        </p:nvSpPr>
        <p:spPr>
          <a:xfrm>
            <a:off x="1" y="4089442"/>
            <a:ext cx="2319865" cy="1015663"/>
          </a:xfrm>
          <a:prstGeom prst="rect">
            <a:avLst/>
          </a:prstGeom>
          <a:noFill/>
        </p:spPr>
        <p:txBody>
          <a:bodyPr wrap="square" rtlCol="0">
            <a:spAutoFit/>
          </a:bodyPr>
          <a:lstStyle/>
          <a:p>
            <a:pPr algn="ctr"/>
            <a:r>
              <a:rPr lang="en-US" sz="1200" i="1" dirty="0">
                <a:solidFill>
                  <a:schemeClr val="bg1"/>
                </a:solidFill>
                <a:latin typeface="Century Gothic" panose="020B0502020202020204" pitchFamily="34" charset="0"/>
              </a:rPr>
              <a:t>Medicare Advantage plans follow the rules set by Medicare but are not affiliated nor endorsed </a:t>
            </a:r>
            <a:br>
              <a:rPr lang="en-US" sz="1200" i="1" dirty="0">
                <a:solidFill>
                  <a:schemeClr val="bg1"/>
                </a:solidFill>
                <a:latin typeface="Century Gothic" panose="020B0502020202020204" pitchFamily="34" charset="0"/>
              </a:rPr>
            </a:br>
            <a:r>
              <a:rPr lang="en-US" sz="1200" i="1" dirty="0">
                <a:solidFill>
                  <a:schemeClr val="bg1"/>
                </a:solidFill>
                <a:latin typeface="Century Gothic" panose="020B0502020202020204" pitchFamily="34" charset="0"/>
              </a:rPr>
              <a:t>by Medicare.</a:t>
            </a:r>
            <a:endParaRPr lang="en-US" sz="1200" dirty="0">
              <a:solidFill>
                <a:schemeClr val="bg1"/>
              </a:solidFill>
            </a:endParaRPr>
          </a:p>
        </p:txBody>
      </p:sp>
    </p:spTree>
    <p:extLst>
      <p:ext uri="{BB962C8B-B14F-4D97-AF65-F5344CB8AC3E}">
        <p14:creationId xmlns:p14="http://schemas.microsoft.com/office/powerpoint/2010/main" val="196799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20624" y="356616"/>
            <a:ext cx="8137455" cy="349252"/>
          </a:xfrm>
          <a:ln w="9525">
            <a:noFill/>
          </a:ln>
        </p:spPr>
        <p:txBody>
          <a:bodyPr anchor="ctr"/>
          <a:lstStyle/>
          <a:p>
            <a:r>
              <a:rPr lang="en-US" sz="3200" b="1" dirty="0">
                <a:solidFill>
                  <a:srgbClr val="003087"/>
                </a:solidFill>
                <a:latin typeface="Century Gothic" panose="020B0502020202020204" pitchFamily="34" charset="0"/>
              </a:rPr>
              <a:t>Agenda</a:t>
            </a:r>
          </a:p>
        </p:txBody>
      </p:sp>
      <p:sp>
        <p:nvSpPr>
          <p:cNvPr id="6" name="Content Placeholder 5"/>
          <p:cNvSpPr>
            <a:spLocks noGrp="1"/>
          </p:cNvSpPr>
          <p:nvPr>
            <p:ph sz="quarter" idx="1"/>
          </p:nvPr>
        </p:nvSpPr>
        <p:spPr>
          <a:xfrm>
            <a:off x="454698" y="785356"/>
            <a:ext cx="8180740" cy="3700073"/>
          </a:xfrm>
          <a:ln>
            <a:noFill/>
          </a:ln>
        </p:spPr>
        <p:txBody>
          <a:bodyPr/>
          <a:lstStyle/>
          <a:p>
            <a:pPr marL="0" indent="0">
              <a:spcAft>
                <a:spcPts val="0"/>
              </a:spcAft>
              <a:buNone/>
            </a:pPr>
            <a:r>
              <a:rPr lang="en-US" altLang="en-US" sz="2400" b="1" dirty="0">
                <a:latin typeface="Century Gothic" panose="020B0502020202020204" pitchFamily="34" charset="0"/>
                <a:ea typeface="ＭＳ Ｐゴシック" pitchFamily="34" charset="-128"/>
              </a:rPr>
              <a:t>During this meeting we will discuss:</a:t>
            </a:r>
          </a:p>
          <a:p>
            <a:pPr lvl="1">
              <a:lnSpc>
                <a:spcPct val="150000"/>
              </a:lnSpc>
              <a:spcAft>
                <a:spcPts val="0"/>
              </a:spcAft>
              <a:buFont typeface="Wingdings 3" panose="05040102010807070707" pitchFamily="18" charset="2"/>
              <a:buChar char="}"/>
            </a:pPr>
            <a:r>
              <a:rPr lang="en-US" altLang="en-US" sz="1950" dirty="0">
                <a:latin typeface="Century Gothic" panose="020B0502020202020204" pitchFamily="34" charset="0"/>
                <a:ea typeface="ＭＳ Ｐゴシック" pitchFamily="34" charset="-128"/>
              </a:rPr>
              <a:t>Medicare History</a:t>
            </a:r>
          </a:p>
          <a:p>
            <a:pPr lvl="1">
              <a:lnSpc>
                <a:spcPct val="150000"/>
              </a:lnSpc>
              <a:spcAft>
                <a:spcPts val="0"/>
              </a:spcAft>
              <a:buFont typeface="Wingdings 3" panose="05040102010807070707" pitchFamily="18" charset="2"/>
              <a:buChar char="}"/>
            </a:pPr>
            <a:r>
              <a:rPr lang="en-US" altLang="en-US" sz="1950" dirty="0">
                <a:latin typeface="Century Gothic" panose="020B0502020202020204" pitchFamily="34" charset="0"/>
                <a:ea typeface="ＭＳ Ｐゴシック" pitchFamily="34" charset="-128"/>
              </a:rPr>
              <a:t>Eligibility Requirements</a:t>
            </a:r>
          </a:p>
          <a:p>
            <a:pPr lvl="1">
              <a:lnSpc>
                <a:spcPct val="150000"/>
              </a:lnSpc>
              <a:spcAft>
                <a:spcPts val="0"/>
              </a:spcAft>
              <a:buFont typeface="Wingdings 3" panose="05040102010807070707" pitchFamily="18" charset="2"/>
              <a:buChar char="}"/>
            </a:pPr>
            <a:r>
              <a:rPr lang="en-US" altLang="en-US" sz="1950" dirty="0">
                <a:latin typeface="Century Gothic" panose="020B0502020202020204" pitchFamily="34" charset="0"/>
                <a:ea typeface="ＭＳ Ｐゴシック" pitchFamily="34" charset="-128"/>
              </a:rPr>
              <a:t>Different Parts of Medicare</a:t>
            </a:r>
          </a:p>
          <a:p>
            <a:pPr lvl="1">
              <a:lnSpc>
                <a:spcPct val="150000"/>
              </a:lnSpc>
              <a:spcAft>
                <a:spcPts val="0"/>
              </a:spcAft>
              <a:buFont typeface="Wingdings 3" panose="05040102010807070707" pitchFamily="18" charset="2"/>
              <a:buChar char="}"/>
            </a:pPr>
            <a:r>
              <a:rPr lang="en-US" altLang="en-US" sz="1950" dirty="0">
                <a:latin typeface="Century Gothic" panose="020B0502020202020204" pitchFamily="34" charset="0"/>
                <a:ea typeface="ＭＳ Ｐゴシック" pitchFamily="34" charset="-128"/>
              </a:rPr>
              <a:t>Election Periods</a:t>
            </a:r>
          </a:p>
          <a:p>
            <a:pPr lvl="1">
              <a:lnSpc>
                <a:spcPct val="150000"/>
              </a:lnSpc>
              <a:spcAft>
                <a:spcPts val="0"/>
              </a:spcAft>
              <a:buFont typeface="Wingdings 3" panose="05040102010807070707" pitchFamily="18" charset="2"/>
              <a:buChar char="}"/>
            </a:pPr>
            <a:r>
              <a:rPr lang="en-US" altLang="en-US" sz="1950" dirty="0">
                <a:latin typeface="Century Gothic" panose="020B0502020202020204" pitchFamily="34" charset="0"/>
                <a:ea typeface="ＭＳ Ｐゴシック" pitchFamily="34" charset="-128"/>
              </a:rPr>
              <a:t>Medicare Resources</a:t>
            </a:r>
          </a:p>
          <a:p>
            <a:pPr lvl="1">
              <a:lnSpc>
                <a:spcPct val="150000"/>
              </a:lnSpc>
              <a:spcAft>
                <a:spcPts val="0"/>
              </a:spcAft>
              <a:buFont typeface="Wingdings 3" panose="05040102010807070707" pitchFamily="18" charset="2"/>
              <a:buChar char="}"/>
            </a:pPr>
            <a:r>
              <a:rPr lang="en-US" sz="1950" dirty="0">
                <a:latin typeface="Century Gothic" panose="020B0502020202020204" pitchFamily="34" charset="0"/>
                <a:ea typeface="ＭＳ Ｐゴシック" pitchFamily="34" charset="-128"/>
              </a:rPr>
              <a:t>Star Rating and how if impacts SCAN</a:t>
            </a:r>
            <a:endParaRPr lang="en-US" dirty="0"/>
          </a:p>
        </p:txBody>
      </p:sp>
    </p:spTree>
    <p:extLst>
      <p:ext uri="{BB962C8B-B14F-4D97-AF65-F5344CB8AC3E}">
        <p14:creationId xmlns:p14="http://schemas.microsoft.com/office/powerpoint/2010/main" val="3875040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20624" y="355923"/>
            <a:ext cx="8107417" cy="549957"/>
          </a:xfrm>
        </p:spPr>
        <p:txBody>
          <a:bodyPr anchor="ctr"/>
          <a:lstStyle/>
          <a:p>
            <a:r>
              <a:rPr lang="en-US" sz="3200" b="1" dirty="0">
                <a:solidFill>
                  <a:srgbClr val="003087"/>
                </a:solidFill>
                <a:latin typeface="Century Gothic" panose="020B0502020202020204" pitchFamily="34" charset="0"/>
              </a:rPr>
              <a:t>Medicare Part D</a:t>
            </a:r>
          </a:p>
        </p:txBody>
      </p:sp>
      <p:cxnSp>
        <p:nvCxnSpPr>
          <p:cNvPr id="4" name="Straight Connector 3"/>
          <p:cNvCxnSpPr/>
          <p:nvPr/>
        </p:nvCxnSpPr>
        <p:spPr>
          <a:xfrm>
            <a:off x="4529874" y="1728216"/>
            <a:ext cx="0" cy="2377440"/>
          </a:xfrm>
          <a:prstGeom prst="line">
            <a:avLst/>
          </a:prstGeom>
          <a:ln w="28575">
            <a:solidFill>
              <a:srgbClr val="81C341"/>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678031" y="1110763"/>
            <a:ext cx="5703685" cy="584775"/>
          </a:xfrm>
          <a:prstGeom prst="rect">
            <a:avLst/>
          </a:prstGeom>
          <a:noFill/>
          <a:ln w="28575">
            <a:solidFill>
              <a:srgbClr val="81C341"/>
            </a:solidFill>
          </a:ln>
        </p:spPr>
        <p:txBody>
          <a:bodyPr wrap="square" rtlCol="0">
            <a:spAutoFit/>
          </a:bodyPr>
          <a:lstStyle/>
          <a:p>
            <a:pPr algn="ctr"/>
            <a:r>
              <a:rPr lang="en-US" sz="3200" b="1" dirty="0"/>
              <a:t>Prescription Drug Coverage</a:t>
            </a:r>
          </a:p>
        </p:txBody>
      </p:sp>
      <p:sp>
        <p:nvSpPr>
          <p:cNvPr id="14" name="TextBox 13"/>
          <p:cNvSpPr txBox="1"/>
          <p:nvPr/>
        </p:nvSpPr>
        <p:spPr>
          <a:xfrm>
            <a:off x="2676183" y="1963805"/>
            <a:ext cx="1364460" cy="461665"/>
          </a:xfrm>
          <a:prstGeom prst="rect">
            <a:avLst/>
          </a:prstGeom>
          <a:noFill/>
        </p:spPr>
        <p:txBody>
          <a:bodyPr wrap="square" rtlCol="0">
            <a:spAutoFit/>
          </a:bodyPr>
          <a:lstStyle/>
          <a:p>
            <a:r>
              <a:rPr lang="en-US" sz="2400" b="1" dirty="0">
                <a:solidFill>
                  <a:schemeClr val="bg1">
                    <a:lumMod val="50000"/>
                  </a:schemeClr>
                </a:solidFill>
              </a:rPr>
              <a:t>PART D</a:t>
            </a:r>
          </a:p>
        </p:txBody>
      </p:sp>
      <p:sp>
        <p:nvSpPr>
          <p:cNvPr id="24" name="TextBox 23"/>
          <p:cNvSpPr txBox="1"/>
          <p:nvPr/>
        </p:nvSpPr>
        <p:spPr>
          <a:xfrm>
            <a:off x="4585883" y="1837944"/>
            <a:ext cx="4327255" cy="646331"/>
          </a:xfrm>
          <a:prstGeom prst="rect">
            <a:avLst/>
          </a:prstGeom>
          <a:noFill/>
        </p:spPr>
        <p:txBody>
          <a:bodyPr wrap="square" rtlCol="0">
            <a:spAutoFit/>
          </a:bodyPr>
          <a:lstStyle/>
          <a:p>
            <a:r>
              <a:rPr lang="en-US" b="1" u="sng" dirty="0">
                <a:solidFill>
                  <a:srgbClr val="003087"/>
                </a:solidFill>
              </a:rPr>
              <a:t>Help cover:</a:t>
            </a:r>
          </a:p>
          <a:p>
            <a:pPr marL="285750" indent="-285750">
              <a:buFont typeface="Arial" panose="020B0604020202020204" pitchFamily="34" charset="0"/>
              <a:buChar char="•"/>
            </a:pPr>
            <a:r>
              <a:rPr lang="en-US" dirty="0">
                <a:solidFill>
                  <a:srgbClr val="003087"/>
                </a:solidFill>
              </a:rPr>
              <a:t>Cost of prescription drugs</a:t>
            </a:r>
          </a:p>
        </p:txBody>
      </p:sp>
      <p:sp>
        <p:nvSpPr>
          <p:cNvPr id="25" name="Rectangle 24"/>
          <p:cNvSpPr/>
          <p:nvPr/>
        </p:nvSpPr>
        <p:spPr>
          <a:xfrm>
            <a:off x="2277308" y="4032015"/>
            <a:ext cx="4505130" cy="495321"/>
          </a:xfrm>
          <a:prstGeom prst="rect">
            <a:avLst/>
          </a:prstGeom>
          <a:solidFill>
            <a:srgbClr val="81C341"/>
          </a:solidFill>
          <a:ln>
            <a:solidFill>
              <a:srgbClr val="81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a:latin typeface="Century Gothic" panose="020B0502020202020204" pitchFamily="34" charset="0"/>
              </a:rPr>
              <a:t>Formulary listing and cost may vary depending on the plan and county.</a:t>
            </a:r>
            <a:endParaRPr lang="en-US" sz="1400" b="1" dirty="0">
              <a:latin typeface="Century Gothic" panose="020B0502020202020204" pitchFamily="34" charset="0"/>
            </a:endParaRPr>
          </a:p>
        </p:txBody>
      </p:sp>
      <p:sp>
        <p:nvSpPr>
          <p:cNvPr id="17"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20</a:t>
            </a:fld>
            <a:endParaRPr lang="en-US" dirty="0">
              <a:solidFill>
                <a:srgbClr val="003087"/>
              </a:solidFill>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7964" t="8944" r="18719" b="7138"/>
          <a:stretch/>
        </p:blipFill>
        <p:spPr>
          <a:xfrm>
            <a:off x="2901213" y="2403550"/>
            <a:ext cx="896890" cy="1188720"/>
          </a:xfrm>
          <a:prstGeom prst="rect">
            <a:avLst/>
          </a:prstGeom>
        </p:spPr>
      </p:pic>
    </p:spTree>
    <p:extLst>
      <p:ext uri="{BB962C8B-B14F-4D97-AF65-F5344CB8AC3E}">
        <p14:creationId xmlns:p14="http://schemas.microsoft.com/office/powerpoint/2010/main" val="45759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19866" y="284251"/>
            <a:ext cx="6315572" cy="527408"/>
          </a:xfrm>
        </p:spPr>
        <p:txBody>
          <a:bodyPr/>
          <a:lstStyle/>
          <a:p>
            <a:r>
              <a:rPr lang="en-US" sz="3200" b="1" dirty="0">
                <a:solidFill>
                  <a:srgbClr val="003087"/>
                </a:solidFill>
                <a:latin typeface="Century Gothic" panose="020B0502020202020204" pitchFamily="34" charset="0"/>
              </a:rPr>
              <a:t>Medicare Part D</a:t>
            </a:r>
          </a:p>
        </p:txBody>
      </p:sp>
      <p:sp>
        <p:nvSpPr>
          <p:cNvPr id="6" name="Content Placeholder 5"/>
          <p:cNvSpPr>
            <a:spLocks noGrp="1"/>
          </p:cNvSpPr>
          <p:nvPr>
            <p:ph sz="quarter" idx="1"/>
          </p:nvPr>
        </p:nvSpPr>
        <p:spPr>
          <a:xfrm>
            <a:off x="2319865" y="953087"/>
            <a:ext cx="6485088" cy="3290140"/>
          </a:xfrm>
        </p:spPr>
        <p:txBody>
          <a:bodyPr/>
          <a:lstStyle/>
          <a:p>
            <a:pPr marL="0" indent="0">
              <a:spcAft>
                <a:spcPts val="0"/>
              </a:spcAft>
              <a:buNone/>
            </a:pPr>
            <a:r>
              <a:rPr lang="en-US" altLang="en-US" b="1" u="sng" dirty="0">
                <a:solidFill>
                  <a:srgbClr val="81C341"/>
                </a:solidFill>
                <a:latin typeface="Century Gothic" panose="020B0502020202020204" pitchFamily="34" charset="0"/>
              </a:rPr>
              <a:t>Prescription Drug Coverage </a:t>
            </a:r>
            <a:endParaRPr lang="en-US" altLang="en-US" sz="900" b="1" u="sng" dirty="0">
              <a:solidFill>
                <a:srgbClr val="81C341"/>
              </a:solidFill>
              <a:latin typeface="Century Gothic" panose="020B0502020202020204" pitchFamily="34" charset="0"/>
            </a:endParaRPr>
          </a:p>
          <a:p>
            <a:pPr marL="0" indent="0">
              <a:lnSpc>
                <a:spcPct val="80000"/>
              </a:lnSpc>
              <a:spcBef>
                <a:spcPts val="0"/>
              </a:spcBef>
              <a:buNone/>
            </a:pPr>
            <a:r>
              <a:rPr lang="en-US" sz="1600" dirty="0">
                <a:latin typeface="Century Gothic" panose="020B0502020202020204" pitchFamily="34" charset="0"/>
              </a:rPr>
              <a:t>Plans that offer Medicare drug coverage (Part D) are run by private insurance companies that follow the rules set by Medicare.</a:t>
            </a:r>
            <a:endParaRPr lang="en-US" altLang="en-US" sz="1600" dirty="0">
              <a:latin typeface="Century Gothic" panose="020B0502020202020204" pitchFamily="34" charset="0"/>
            </a:endParaRPr>
          </a:p>
          <a:p>
            <a:pPr marL="0" indent="0">
              <a:lnSpc>
                <a:spcPct val="80000"/>
              </a:lnSpc>
              <a:spcBef>
                <a:spcPts val="0"/>
              </a:spcBef>
              <a:buNone/>
            </a:pPr>
            <a:endParaRPr lang="en-US" altLang="en-US" sz="1000" dirty="0">
              <a:latin typeface="Century Gothic" panose="020B0502020202020204" pitchFamily="34" charset="0"/>
            </a:endParaRPr>
          </a:p>
          <a:p>
            <a:pPr>
              <a:lnSpc>
                <a:spcPct val="80000"/>
              </a:lnSpc>
              <a:buFont typeface="Wingdings 3" panose="05040102010807070707" pitchFamily="18" charset="2"/>
              <a:buChar char="}"/>
            </a:pPr>
            <a:r>
              <a:rPr lang="en-US" altLang="en-US" sz="1800" dirty="0">
                <a:latin typeface="Century Gothic" panose="020B0502020202020204" pitchFamily="34" charset="0"/>
              </a:rPr>
              <a:t>Part of a Medicare Advantage Prescription Drug (MAPD) plan </a:t>
            </a:r>
            <a:br>
              <a:rPr lang="en-US" altLang="en-US" sz="1800" dirty="0">
                <a:latin typeface="Century Gothic" panose="020B0502020202020204" pitchFamily="34" charset="0"/>
              </a:rPr>
            </a:br>
            <a:endParaRPr lang="en-US" altLang="en-US" sz="1000" dirty="0">
              <a:latin typeface="Century Gothic" panose="020B0502020202020204" pitchFamily="34" charset="0"/>
            </a:endParaRPr>
          </a:p>
          <a:p>
            <a:pPr>
              <a:lnSpc>
                <a:spcPct val="80000"/>
              </a:lnSpc>
              <a:buFont typeface="Wingdings 3" panose="05040102010807070707" pitchFamily="18" charset="2"/>
              <a:buChar char="}"/>
            </a:pPr>
            <a:r>
              <a:rPr lang="en-US" altLang="en-US" sz="1800" dirty="0">
                <a:latin typeface="Century Gothic" panose="020B0502020202020204" pitchFamily="34" charset="0"/>
              </a:rPr>
              <a:t>May be a stand-alone Prescription Drug Plan (PDP)</a:t>
            </a:r>
            <a:br>
              <a:rPr lang="en-US" altLang="en-US" sz="1800" dirty="0">
                <a:latin typeface="Century Gothic" panose="020B0502020202020204" pitchFamily="34" charset="0"/>
              </a:rPr>
            </a:br>
            <a:endParaRPr lang="en-US" sz="1050" dirty="0">
              <a:latin typeface="Century Gothic" panose="020B0502020202020204" pitchFamily="34" charset="0"/>
            </a:endParaRPr>
          </a:p>
          <a:p>
            <a:pPr>
              <a:lnSpc>
                <a:spcPct val="80000"/>
              </a:lnSpc>
            </a:pPr>
            <a:r>
              <a:rPr lang="en-US" sz="1800" dirty="0">
                <a:latin typeface="Century Gothic" panose="020B0502020202020204" pitchFamily="34" charset="0"/>
              </a:rPr>
              <a:t>To receive Extra Help, one must be eligible for from the state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74" y="241775"/>
            <a:ext cx="1537488" cy="967246"/>
          </a:xfrm>
          <a:prstGeom prst="rect">
            <a:avLst/>
          </a:prstGeom>
          <a:ln w="28575">
            <a:solidFill>
              <a:schemeClr val="bg1"/>
            </a:solidFill>
          </a:ln>
        </p:spPr>
      </p:pic>
      <p:sp>
        <p:nvSpPr>
          <p:cNvPr id="13" name="TextBox 12"/>
          <p:cNvSpPr txBox="1"/>
          <p:nvPr/>
        </p:nvSpPr>
        <p:spPr>
          <a:xfrm>
            <a:off x="0" y="1484616"/>
            <a:ext cx="2319865" cy="1446550"/>
          </a:xfrm>
          <a:prstGeom prst="rect">
            <a:avLst/>
          </a:prstGeom>
          <a:noFill/>
        </p:spPr>
        <p:txBody>
          <a:bodyPr wrap="square" rtlCol="0">
            <a:spAutoFit/>
          </a:bodyPr>
          <a:lstStyle/>
          <a:p>
            <a:r>
              <a:rPr lang="en-US" b="1" dirty="0">
                <a:solidFill>
                  <a:schemeClr val="bg1"/>
                </a:solidFill>
                <a:latin typeface="Century Gothic" panose="020B0502020202020204" pitchFamily="34" charset="0"/>
              </a:rPr>
              <a:t>Medicare Part C:</a:t>
            </a:r>
          </a:p>
          <a:p>
            <a:pPr marL="169863" indent="-169863">
              <a:buFont typeface="Wingdings" panose="05000000000000000000" pitchFamily="2" charset="2"/>
              <a:buChar char="q"/>
            </a:pPr>
            <a:r>
              <a:rPr lang="en-US" sz="1400" b="1" dirty="0">
                <a:solidFill>
                  <a:srgbClr val="81C341"/>
                </a:solidFill>
                <a:latin typeface="Century Gothic" panose="020B0502020202020204" pitchFamily="34" charset="0"/>
              </a:rPr>
              <a:t>MAPD</a:t>
            </a:r>
            <a:r>
              <a:rPr lang="en-US" sz="1400" dirty="0">
                <a:solidFill>
                  <a:srgbClr val="81C341"/>
                </a:solidFill>
                <a:latin typeface="Century Gothic" panose="020B0502020202020204" pitchFamily="34" charset="0"/>
              </a:rPr>
              <a:t> = Prescription drug coverage</a:t>
            </a:r>
            <a:br>
              <a:rPr lang="en-US" sz="1400" dirty="0">
                <a:solidFill>
                  <a:srgbClr val="81C341"/>
                </a:solidFill>
                <a:latin typeface="Century Gothic" panose="020B0502020202020204" pitchFamily="34" charset="0"/>
              </a:rPr>
            </a:br>
            <a:endParaRPr lang="en-US" sz="1400" dirty="0">
              <a:solidFill>
                <a:srgbClr val="81C341"/>
              </a:solidFill>
              <a:latin typeface="Century Gothic" panose="020B0502020202020204" pitchFamily="34" charset="0"/>
            </a:endParaRPr>
          </a:p>
          <a:p>
            <a:pPr marL="169863" indent="-169863">
              <a:buFont typeface="Wingdings" panose="05000000000000000000" pitchFamily="2" charset="2"/>
              <a:buChar char="q"/>
            </a:pPr>
            <a:r>
              <a:rPr lang="en-US" sz="1400" b="1" dirty="0">
                <a:solidFill>
                  <a:srgbClr val="81C341"/>
                </a:solidFill>
                <a:latin typeface="Century Gothic" panose="020B0502020202020204" pitchFamily="34" charset="0"/>
              </a:rPr>
              <a:t>MA</a:t>
            </a:r>
            <a:r>
              <a:rPr lang="en-US" sz="1400" dirty="0">
                <a:solidFill>
                  <a:srgbClr val="81C341"/>
                </a:solidFill>
                <a:latin typeface="Century Gothic" panose="020B0502020202020204" pitchFamily="34" charset="0"/>
              </a:rPr>
              <a:t> = No prescription drug coverage</a:t>
            </a:r>
          </a:p>
        </p:txBody>
      </p:sp>
      <p:sp>
        <p:nvSpPr>
          <p:cNvPr id="14" name="TextBox 13"/>
          <p:cNvSpPr txBox="1"/>
          <p:nvPr/>
        </p:nvSpPr>
        <p:spPr>
          <a:xfrm>
            <a:off x="-5631" y="4140485"/>
            <a:ext cx="2358745" cy="861774"/>
          </a:xfrm>
          <a:prstGeom prst="rect">
            <a:avLst/>
          </a:prstGeom>
          <a:noFill/>
        </p:spPr>
        <p:txBody>
          <a:bodyPr wrap="square" rtlCol="0">
            <a:spAutoFit/>
          </a:bodyPr>
          <a:lstStyle/>
          <a:p>
            <a:r>
              <a:rPr lang="en-US" sz="1100" b="1" dirty="0">
                <a:solidFill>
                  <a:srgbClr val="81C341"/>
                </a:solidFill>
                <a:latin typeface="Century Gothic" panose="020B0502020202020204" pitchFamily="34" charset="0"/>
              </a:rPr>
              <a:t>Abbreviations and meaning:</a:t>
            </a:r>
          </a:p>
          <a:p>
            <a:pPr marL="112713" indent="-112713">
              <a:buFont typeface="Wingdings" panose="05000000000000000000" pitchFamily="2" charset="2"/>
              <a:buChar char="§"/>
            </a:pPr>
            <a:r>
              <a:rPr lang="en-US" sz="1100" b="1" dirty="0">
                <a:solidFill>
                  <a:schemeClr val="bg1"/>
                </a:solidFill>
                <a:latin typeface="Century Gothic" panose="020B0502020202020204" pitchFamily="34" charset="0"/>
              </a:rPr>
              <a:t>MAPD</a:t>
            </a:r>
            <a:r>
              <a:rPr lang="en-US" sz="1100" dirty="0">
                <a:solidFill>
                  <a:schemeClr val="bg1"/>
                </a:solidFill>
                <a:latin typeface="Century Gothic" panose="020B0502020202020204" pitchFamily="34" charset="0"/>
              </a:rPr>
              <a:t> – </a:t>
            </a:r>
            <a:r>
              <a:rPr lang="en-US" altLang="en-US" sz="1100" dirty="0">
                <a:solidFill>
                  <a:schemeClr val="bg1"/>
                </a:solidFill>
                <a:latin typeface="Century Gothic" panose="020B0502020202020204" pitchFamily="34" charset="0"/>
              </a:rPr>
              <a:t>Medicare Advantage Prescription Drug plan</a:t>
            </a:r>
          </a:p>
          <a:p>
            <a:endParaRPr lang="en-US" sz="600" dirty="0">
              <a:solidFill>
                <a:schemeClr val="bg1"/>
              </a:solidFill>
              <a:latin typeface="Century Gothic" panose="020B0502020202020204" pitchFamily="34" charset="0"/>
            </a:endParaRPr>
          </a:p>
          <a:p>
            <a:pPr marL="112713" indent="-112713">
              <a:buFont typeface="Wingdings" panose="05000000000000000000" pitchFamily="2" charset="2"/>
              <a:buChar char="§"/>
            </a:pPr>
            <a:r>
              <a:rPr lang="en-US" sz="1100" b="1" dirty="0">
                <a:solidFill>
                  <a:schemeClr val="bg1"/>
                </a:solidFill>
                <a:latin typeface="Century Gothic" panose="020B0502020202020204" pitchFamily="34" charset="0"/>
              </a:rPr>
              <a:t>MA</a:t>
            </a:r>
            <a:r>
              <a:rPr lang="en-US" sz="1100" dirty="0">
                <a:solidFill>
                  <a:schemeClr val="bg1"/>
                </a:solidFill>
                <a:latin typeface="Century Gothic" panose="020B0502020202020204" pitchFamily="34" charset="0"/>
              </a:rPr>
              <a:t> – Medicare Advantage</a:t>
            </a:r>
          </a:p>
        </p:txBody>
      </p:sp>
    </p:spTree>
    <p:extLst>
      <p:ext uri="{BB962C8B-B14F-4D97-AF65-F5344CB8AC3E}">
        <p14:creationId xmlns:p14="http://schemas.microsoft.com/office/powerpoint/2010/main" val="134277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3833" y="325945"/>
            <a:ext cx="8461567" cy="464885"/>
          </a:xfrm>
        </p:spPr>
        <p:txBody>
          <a:bodyPr/>
          <a:lstStyle/>
          <a:p>
            <a:r>
              <a:rPr lang="en-US" sz="2850" b="1" dirty="0"/>
              <a:t>What is Extra Help/Low Income Subsidy (LIS)?</a:t>
            </a:r>
          </a:p>
        </p:txBody>
      </p:sp>
      <p:sp>
        <p:nvSpPr>
          <p:cNvPr id="6" name="TextBox 5"/>
          <p:cNvSpPr txBox="1"/>
          <p:nvPr/>
        </p:nvSpPr>
        <p:spPr>
          <a:xfrm>
            <a:off x="453833" y="845451"/>
            <a:ext cx="8334117" cy="923330"/>
          </a:xfrm>
          <a:prstGeom prst="rect">
            <a:avLst/>
          </a:prstGeom>
          <a:noFill/>
        </p:spPr>
        <p:txBody>
          <a:bodyPr wrap="square" rtlCol="0">
            <a:spAutoFit/>
          </a:bodyPr>
          <a:lstStyle/>
          <a:p>
            <a:r>
              <a:rPr lang="en-US" b="1" i="1" dirty="0">
                <a:solidFill>
                  <a:srgbClr val="81C341"/>
                </a:solidFill>
                <a:latin typeface="Century Gothic" panose="020B0502020202020204" pitchFamily="34" charset="0"/>
              </a:rPr>
              <a:t>It is a federal program that may help pay out-of-pocket costs for some of the vast majority of Medicare prescription drug coverage. Extra Help is also known as or called Part D Low-Income Subsidy (LIS).</a:t>
            </a:r>
          </a:p>
        </p:txBody>
      </p:sp>
      <p:sp>
        <p:nvSpPr>
          <p:cNvPr id="7" name="TextBox 6"/>
          <p:cNvSpPr txBox="1"/>
          <p:nvPr/>
        </p:nvSpPr>
        <p:spPr>
          <a:xfrm>
            <a:off x="453833" y="1859944"/>
            <a:ext cx="8148069" cy="1776640"/>
          </a:xfrm>
          <a:prstGeom prst="rect">
            <a:avLst/>
          </a:prstGeom>
          <a:noFill/>
        </p:spPr>
        <p:txBody>
          <a:bodyPr wrap="square" rtlCol="0">
            <a:spAutoFit/>
          </a:bodyPr>
          <a:lstStyle/>
          <a:p>
            <a:pPr>
              <a:lnSpc>
                <a:spcPct val="90000"/>
              </a:lnSpc>
              <a:defRPr/>
            </a:pPr>
            <a:r>
              <a:rPr lang="en-US" sz="2000" b="1" u="sng" dirty="0">
                <a:latin typeface="Century Gothic" panose="020B0502020202020204" pitchFamily="34" charset="0"/>
              </a:rPr>
              <a:t>Extra Help / LIS</a:t>
            </a:r>
            <a:r>
              <a:rPr lang="en-US" sz="2000" dirty="0">
                <a:latin typeface="Century Gothic" panose="020B0502020202020204" pitchFamily="34" charset="0"/>
              </a:rPr>
              <a:t>:</a:t>
            </a:r>
          </a:p>
          <a:p>
            <a:pPr marL="342900" indent="-342900">
              <a:lnSpc>
                <a:spcPct val="90000"/>
              </a:lnSpc>
              <a:spcAft>
                <a:spcPts val="600"/>
              </a:spcAft>
              <a:buFont typeface="Wingdings 3" panose="05040102010807070707" pitchFamily="18" charset="2"/>
              <a:buChar char="}"/>
              <a:defRPr/>
            </a:pPr>
            <a:r>
              <a:rPr lang="en-US" sz="2000" dirty="0">
                <a:latin typeface="Century Gothic" panose="020B0502020202020204" pitchFamily="34" charset="0"/>
              </a:rPr>
              <a:t>Offered by Social Security Administration (SSA) to people with limited income and resources</a:t>
            </a:r>
          </a:p>
          <a:p>
            <a:pPr marL="342900" indent="-342900">
              <a:lnSpc>
                <a:spcPct val="90000"/>
              </a:lnSpc>
              <a:spcAft>
                <a:spcPts val="600"/>
              </a:spcAft>
              <a:buFont typeface="Wingdings 3" panose="05040102010807070707" pitchFamily="18" charset="2"/>
              <a:buChar char="}"/>
              <a:defRPr/>
            </a:pPr>
            <a:r>
              <a:rPr lang="en-US" sz="2000" dirty="0">
                <a:latin typeface="Century Gothic" panose="020B0502020202020204" pitchFamily="34" charset="0"/>
              </a:rPr>
              <a:t>One must apply and qualify to receive benefits</a:t>
            </a:r>
            <a:br>
              <a:rPr lang="en-US" sz="2000" dirty="0">
                <a:latin typeface="Century Gothic" panose="020B0502020202020204" pitchFamily="34" charset="0"/>
              </a:rPr>
            </a:br>
            <a:endParaRPr lang="en-US" sz="1050" dirty="0">
              <a:latin typeface="Century Gothic" panose="020B0502020202020204" pitchFamily="34" charset="0"/>
            </a:endParaRPr>
          </a:p>
          <a:p>
            <a:pPr marL="342900" indent="-342900">
              <a:lnSpc>
                <a:spcPct val="90000"/>
              </a:lnSpc>
              <a:buFont typeface="Wingdings 3" panose="05040102010807070707" pitchFamily="18" charset="2"/>
              <a:buChar char="}"/>
              <a:defRPr/>
            </a:pPr>
            <a:r>
              <a:rPr lang="en-US" sz="2000" dirty="0">
                <a:latin typeface="Century Gothic" panose="020B0502020202020204" pitchFamily="34" charset="0"/>
              </a:rPr>
              <a:t>Helps pay for deductibles, premiums, and  co-payments</a:t>
            </a:r>
          </a:p>
        </p:txBody>
      </p:sp>
      <p:grpSp>
        <p:nvGrpSpPr>
          <p:cNvPr id="14" name="Group 13"/>
          <p:cNvGrpSpPr/>
          <p:nvPr/>
        </p:nvGrpSpPr>
        <p:grpSpPr>
          <a:xfrm>
            <a:off x="1627167" y="3636584"/>
            <a:ext cx="6472688" cy="971792"/>
            <a:chOff x="1386209" y="3525892"/>
            <a:chExt cx="6472688" cy="971792"/>
          </a:xfrm>
        </p:grpSpPr>
        <p:sp>
          <p:nvSpPr>
            <p:cNvPr id="9" name="Rectangle 8"/>
            <p:cNvSpPr/>
            <p:nvPr/>
          </p:nvSpPr>
          <p:spPr>
            <a:xfrm>
              <a:off x="1930020" y="3643360"/>
              <a:ext cx="5113331" cy="736855"/>
            </a:xfrm>
            <a:prstGeom prst="rect">
              <a:avLst/>
            </a:prstGeom>
            <a:solidFill>
              <a:srgbClr val="81C341"/>
            </a:solidFill>
            <a:ln>
              <a:solidFill>
                <a:srgbClr val="81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298151" y="3863766"/>
              <a:ext cx="5560746" cy="346249"/>
            </a:xfrm>
            <a:prstGeom prst="rect">
              <a:avLst/>
            </a:prstGeom>
            <a:noFill/>
          </p:spPr>
          <p:txBody>
            <a:bodyPr wrap="square" rtlCol="0">
              <a:spAutoFit/>
            </a:bodyPr>
            <a:lstStyle/>
            <a:p>
              <a:pPr algn="ctr"/>
              <a:r>
                <a:rPr lang="en-US" sz="1650" dirty="0">
                  <a:solidFill>
                    <a:srgbClr val="003087"/>
                  </a:solidFill>
                  <a:latin typeface="Arial" panose="020B0604020202020204" pitchFamily="34" charset="0"/>
                  <a:cs typeface="Arial" panose="020B0604020202020204" pitchFamily="34" charset="0"/>
                </a:rPr>
                <a:t>Visit </a:t>
              </a:r>
              <a:r>
                <a:rPr lang="en-US" sz="1650" b="1" u="sng" dirty="0">
                  <a:solidFill>
                    <a:srgbClr val="003087"/>
                  </a:solidFill>
                  <a:latin typeface="Arial" panose="020B0604020202020204" pitchFamily="34" charset="0"/>
                  <a:cs typeface="Arial" panose="020B0604020202020204" pitchFamily="34" charset="0"/>
                </a:rPr>
                <a:t>SSA.gov</a:t>
              </a:r>
              <a:r>
                <a:rPr lang="en-US" sz="1650" dirty="0">
                  <a:solidFill>
                    <a:srgbClr val="003087"/>
                  </a:solidFill>
                  <a:latin typeface="Arial" panose="020B0604020202020204" pitchFamily="34" charset="0"/>
                  <a:cs typeface="Arial" panose="020B0604020202020204" pitchFamily="34" charset="0"/>
                </a:rPr>
                <a:t> for additional information.</a:t>
              </a:r>
            </a:p>
          </p:txBody>
        </p:sp>
        <p:pic>
          <p:nvPicPr>
            <p:cNvPr id="12" name="Picture 11"/>
            <p:cNvPicPr>
              <a:picLocks noChangeAspect="1"/>
            </p:cNvPicPr>
            <p:nvPr/>
          </p:nvPicPr>
          <p:blipFill>
            <a:blip r:embed="rId3"/>
            <a:stretch>
              <a:fillRect/>
            </a:stretch>
          </p:blipFill>
          <p:spPr>
            <a:xfrm>
              <a:off x="1386209" y="3525892"/>
              <a:ext cx="1734932" cy="971792"/>
            </a:xfrm>
            <a:prstGeom prst="roundRect">
              <a:avLst>
                <a:gd name="adj" fmla="val 8594"/>
              </a:avLst>
            </a:prstGeom>
            <a:solidFill>
              <a:srgbClr val="FFFFFF">
                <a:shade val="85000"/>
              </a:srgbClr>
            </a:solidFill>
            <a:ln>
              <a:noFill/>
            </a:ln>
            <a:effectLst/>
          </p:spPr>
        </p:pic>
      </p:grpSp>
      <p:sp>
        <p:nvSpPr>
          <p:cNvPr id="10"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22</a:t>
            </a:fld>
            <a:endParaRPr lang="en-US" dirty="0">
              <a:solidFill>
                <a:srgbClr val="003087"/>
              </a:solidFill>
            </a:endParaRPr>
          </a:p>
        </p:txBody>
      </p:sp>
    </p:spTree>
    <p:extLst>
      <p:ext uri="{BB962C8B-B14F-4D97-AF65-F5344CB8AC3E}">
        <p14:creationId xmlns:p14="http://schemas.microsoft.com/office/powerpoint/2010/main" val="1364263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61732" y="170022"/>
            <a:ext cx="8820536" cy="465137"/>
          </a:xfrm>
          <a:prstGeom prst="rect">
            <a:avLst/>
          </a:prstGeom>
        </p:spPr>
        <p:txBody>
          <a:bodyPr/>
          <a:lstStyle/>
          <a:p>
            <a:pPr marL="0" indent="0">
              <a:buNone/>
            </a:pPr>
            <a:r>
              <a:rPr lang="en-US" sz="3200" b="1" dirty="0">
                <a:solidFill>
                  <a:srgbClr val="003087"/>
                </a:solidFill>
                <a:latin typeface="Century Gothic" panose="020B0502020202020204" pitchFamily="34" charset="0"/>
              </a:rPr>
              <a:t>Original Medicare vs. Medicare Advantage</a:t>
            </a:r>
          </a:p>
        </p:txBody>
      </p:sp>
      <p:graphicFrame>
        <p:nvGraphicFramePr>
          <p:cNvPr id="5" name="Content Placeholder 9"/>
          <p:cNvGraphicFramePr>
            <a:graphicFrameLocks/>
          </p:cNvGraphicFramePr>
          <p:nvPr>
            <p:extLst>
              <p:ext uri="{D42A27DB-BD31-4B8C-83A1-F6EECF244321}">
                <p14:modId xmlns:p14="http://schemas.microsoft.com/office/powerpoint/2010/main" val="610077491"/>
              </p:ext>
            </p:extLst>
          </p:nvPr>
        </p:nvGraphicFramePr>
        <p:xfrm>
          <a:off x="329611" y="768350"/>
          <a:ext cx="8585789" cy="3752970"/>
        </p:xfrm>
        <a:graphic>
          <a:graphicData uri="http://schemas.openxmlformats.org/drawingml/2006/table">
            <a:tbl>
              <a:tblPr firstRow="1" bandRow="1">
                <a:tableStyleId>{21E4AEA4-8DFA-4A89-87EB-49C32662AFE0}</a:tableStyleId>
              </a:tblPr>
              <a:tblGrid>
                <a:gridCol w="1538520">
                  <a:extLst>
                    <a:ext uri="{9D8B030D-6E8A-4147-A177-3AD203B41FA5}">
                      <a16:colId xmlns:a16="http://schemas.microsoft.com/office/drawing/2014/main" val="20000"/>
                    </a:ext>
                  </a:extLst>
                </a:gridCol>
                <a:gridCol w="2842243">
                  <a:extLst>
                    <a:ext uri="{9D8B030D-6E8A-4147-A177-3AD203B41FA5}">
                      <a16:colId xmlns:a16="http://schemas.microsoft.com/office/drawing/2014/main" val="20001"/>
                    </a:ext>
                  </a:extLst>
                </a:gridCol>
                <a:gridCol w="4205026">
                  <a:extLst>
                    <a:ext uri="{9D8B030D-6E8A-4147-A177-3AD203B41FA5}">
                      <a16:colId xmlns:a16="http://schemas.microsoft.com/office/drawing/2014/main" val="20002"/>
                    </a:ext>
                  </a:extLst>
                </a:gridCol>
              </a:tblGrid>
              <a:tr h="315146">
                <a:tc>
                  <a:txBody>
                    <a:bodyPr/>
                    <a:lstStyle/>
                    <a:p>
                      <a:endParaRPr lang="en-US" sz="1800" dirty="0">
                        <a:latin typeface="Century Gothic" panose="020B0502020202020204" pitchFamily="34" charset="0"/>
                      </a:endParaRPr>
                    </a:p>
                  </a:txBody>
                  <a:tcPr marL="83269" marR="83269">
                    <a:noFill/>
                  </a:tcPr>
                </a:tc>
                <a:tc>
                  <a:txBody>
                    <a:bodyPr/>
                    <a:lstStyle/>
                    <a:p>
                      <a:pPr algn="ctr"/>
                      <a:r>
                        <a:rPr lang="en-US" sz="1800" dirty="0">
                          <a:latin typeface="Century Gothic" panose="020B0502020202020204" pitchFamily="34" charset="0"/>
                        </a:rPr>
                        <a:t>ORIGINAL MEDICARE</a:t>
                      </a:r>
                    </a:p>
                  </a:txBody>
                  <a:tcPr marL="83269" marR="83269">
                    <a:solidFill>
                      <a:schemeClr val="bg1">
                        <a:lumMod val="50000"/>
                      </a:schemeClr>
                    </a:solidFill>
                  </a:tcPr>
                </a:tc>
                <a:tc>
                  <a:txBody>
                    <a:bodyPr/>
                    <a:lstStyle/>
                    <a:p>
                      <a:pPr algn="ctr"/>
                      <a:r>
                        <a:rPr lang="en-US" sz="1800" dirty="0">
                          <a:latin typeface="Century Gothic" panose="020B0502020202020204" pitchFamily="34" charset="0"/>
                        </a:rPr>
                        <a:t>MEDICARE ADVANTAGE</a:t>
                      </a:r>
                    </a:p>
                  </a:txBody>
                  <a:tcPr marL="83269" marR="83269"/>
                </a:tc>
                <a:extLst>
                  <a:ext uri="{0D108BD9-81ED-4DB2-BD59-A6C34878D82A}">
                    <a16:rowId xmlns:a16="http://schemas.microsoft.com/office/drawing/2014/main" val="10000"/>
                  </a:ext>
                </a:extLst>
              </a:tr>
              <a:tr h="1103011">
                <a:tc>
                  <a:txBody>
                    <a:bodyPr/>
                    <a:lstStyle/>
                    <a:p>
                      <a:pPr marL="0" algn="ctr" rtl="0" eaLnBrk="1" hangingPunct="1"/>
                      <a:r>
                        <a:rPr lang="en-US" sz="1200" b="1" kern="1200" dirty="0">
                          <a:solidFill>
                            <a:srgbClr val="003087"/>
                          </a:solidFill>
                          <a:latin typeface="Century Gothic" panose="020B0502020202020204" pitchFamily="34" charset="0"/>
                          <a:ea typeface="+mn-ea"/>
                          <a:cs typeface="+mn-cs"/>
                        </a:rPr>
                        <a:t>Premium</a:t>
                      </a:r>
                    </a:p>
                  </a:txBody>
                  <a:tcPr marL="83269" marR="83269" anchor="ctr">
                    <a:solidFill>
                      <a:srgbClr val="81C341"/>
                    </a:solidFill>
                  </a:tcPr>
                </a:tc>
                <a:tc>
                  <a:txBody>
                    <a:bodyPr/>
                    <a:lstStyle/>
                    <a:p>
                      <a:pPr algn="l"/>
                      <a:r>
                        <a:rPr lang="en-US" sz="1200" dirty="0">
                          <a:solidFill>
                            <a:schemeClr val="tx2">
                              <a:lumMod val="50000"/>
                            </a:schemeClr>
                          </a:solidFill>
                          <a:latin typeface="Century Gothic" panose="020B0502020202020204" pitchFamily="34" charset="0"/>
                        </a:rPr>
                        <a:t>Most people don’t pay a monthly premium for Part A</a:t>
                      </a:r>
                    </a:p>
                    <a:p>
                      <a:pPr algn="l"/>
                      <a:endParaRPr lang="en-US" sz="800" dirty="0">
                        <a:solidFill>
                          <a:schemeClr val="tx2">
                            <a:lumMod val="50000"/>
                          </a:schemeClr>
                        </a:solidFill>
                        <a:latin typeface="Century Gothic" panose="020B0502020202020204" pitchFamily="34" charset="0"/>
                      </a:endParaRPr>
                    </a:p>
                    <a:p>
                      <a:pPr marL="0" algn="l" rtl="0" eaLnBrk="1" hangingPunct="1"/>
                      <a:r>
                        <a:rPr lang="en-US" sz="1200" kern="1200" dirty="0">
                          <a:solidFill>
                            <a:schemeClr val="tx2">
                              <a:lumMod val="50000"/>
                            </a:schemeClr>
                          </a:solidFill>
                          <a:latin typeface="Century Gothic" panose="020B0502020202020204" pitchFamily="34" charset="0"/>
                          <a:ea typeface="+mn-ea"/>
                          <a:cs typeface="+mn-cs"/>
                        </a:rPr>
                        <a:t>The premium for Part B will vary based on the individuals’ household income.</a:t>
                      </a:r>
                    </a:p>
                  </a:txBody>
                  <a:tcPr marL="83269" marR="83269" anchor="ctr">
                    <a:solidFill>
                      <a:schemeClr val="bg1">
                        <a:lumMod val="75000"/>
                      </a:schemeClr>
                    </a:solidFill>
                  </a:tcPr>
                </a:tc>
                <a:tc>
                  <a:txBody>
                    <a:bodyPr/>
                    <a:lstStyle/>
                    <a:p>
                      <a:pPr marL="0" algn="l" rtl="0" eaLnBrk="1" hangingPunct="1"/>
                      <a:r>
                        <a:rPr lang="en-US" sz="1200" b="1" kern="1200" dirty="0">
                          <a:solidFill>
                            <a:srgbClr val="003087"/>
                          </a:solidFill>
                          <a:latin typeface="Century Gothic" panose="020B0502020202020204" pitchFamily="34" charset="0"/>
                          <a:ea typeface="+mn-ea"/>
                          <a:cs typeface="+mn-cs"/>
                        </a:rPr>
                        <a:t>Varies depending on the plan. </a:t>
                      </a:r>
                      <a:r>
                        <a:rPr lang="en-US" sz="1200" kern="1200" dirty="0">
                          <a:solidFill>
                            <a:srgbClr val="003087"/>
                          </a:solidFill>
                          <a:latin typeface="Century Gothic" panose="020B0502020202020204" pitchFamily="34" charset="0"/>
                          <a:ea typeface="+mn-ea"/>
                          <a:cs typeface="+mn-cs"/>
                        </a:rPr>
                        <a:t>All plan enrollees (for specific plan and county) pay the same premium regardless of age or health history.</a:t>
                      </a:r>
                    </a:p>
                  </a:txBody>
                  <a:tcPr marL="83269" marR="83269" anchor="ctr"/>
                </a:tc>
                <a:extLst>
                  <a:ext uri="{0D108BD9-81ED-4DB2-BD59-A6C34878D82A}">
                    <a16:rowId xmlns:a16="http://schemas.microsoft.com/office/drawing/2014/main" val="10001"/>
                  </a:ext>
                </a:extLst>
              </a:tr>
              <a:tr h="451437">
                <a:tc>
                  <a:txBody>
                    <a:bodyPr/>
                    <a:lstStyle/>
                    <a:p>
                      <a:pPr marL="0" algn="ctr" rtl="0" eaLnBrk="1" hangingPunct="1"/>
                      <a:r>
                        <a:rPr lang="en-US" sz="1200" b="1" kern="1200" dirty="0">
                          <a:solidFill>
                            <a:srgbClr val="003087"/>
                          </a:solidFill>
                          <a:latin typeface="Century Gothic" panose="020B0502020202020204" pitchFamily="34" charset="0"/>
                          <a:ea typeface="+mn-ea"/>
                          <a:cs typeface="+mn-cs"/>
                        </a:rPr>
                        <a:t>Doctors</a:t>
                      </a:r>
                    </a:p>
                  </a:txBody>
                  <a:tcPr marL="83269" marR="83269" anchor="ctr"/>
                </a:tc>
                <a:tc>
                  <a:txBody>
                    <a:bodyPr/>
                    <a:lstStyle/>
                    <a:p>
                      <a:pPr marL="0" algn="l" rtl="0" eaLnBrk="1" hangingPunct="1"/>
                      <a:r>
                        <a:rPr lang="en-US" sz="1200" kern="1200" dirty="0">
                          <a:solidFill>
                            <a:schemeClr val="tx2">
                              <a:lumMod val="50000"/>
                            </a:schemeClr>
                          </a:solidFill>
                          <a:latin typeface="Century Gothic" panose="020B0502020202020204" pitchFamily="34" charset="0"/>
                          <a:ea typeface="+mn-ea"/>
                          <a:cs typeface="+mn-cs"/>
                        </a:rPr>
                        <a:t>Go to any doctor that accepts Medicare.</a:t>
                      </a:r>
                    </a:p>
                  </a:txBody>
                  <a:tcPr marL="83269" marR="83269" anchor="ctr">
                    <a:solidFill>
                      <a:schemeClr val="bg1">
                        <a:lumMod val="85000"/>
                      </a:schemeClr>
                    </a:solidFill>
                  </a:tcPr>
                </a:tc>
                <a:tc>
                  <a:txBody>
                    <a:bodyPr/>
                    <a:lstStyle/>
                    <a:p>
                      <a:pPr marL="0" algn="l" rtl="0" eaLnBrk="1" hangingPunct="1"/>
                      <a:r>
                        <a:rPr lang="en-US" sz="1200" kern="1200" dirty="0">
                          <a:solidFill>
                            <a:srgbClr val="003087"/>
                          </a:solidFill>
                          <a:latin typeface="Century Gothic" panose="020B0502020202020204" pitchFamily="34" charset="0"/>
                          <a:ea typeface="+mn-ea"/>
                          <a:cs typeface="+mn-cs"/>
                        </a:rPr>
                        <a:t>Choose a Primary Care Physician (PCP) within the specific Medicare Advantage Plan network.</a:t>
                      </a:r>
                    </a:p>
                  </a:txBody>
                  <a:tcPr marL="83269" marR="83269" anchor="ctr"/>
                </a:tc>
                <a:extLst>
                  <a:ext uri="{0D108BD9-81ED-4DB2-BD59-A6C34878D82A}">
                    <a16:rowId xmlns:a16="http://schemas.microsoft.com/office/drawing/2014/main" val="10002"/>
                  </a:ext>
                </a:extLst>
              </a:tr>
              <a:tr h="446457">
                <a:tc>
                  <a:txBody>
                    <a:bodyPr/>
                    <a:lstStyle/>
                    <a:p>
                      <a:pPr marL="0" algn="ctr" rtl="0" eaLnBrk="1" hangingPunct="1"/>
                      <a:r>
                        <a:rPr lang="en-US" sz="1200" b="1" kern="1200" dirty="0">
                          <a:solidFill>
                            <a:srgbClr val="003087"/>
                          </a:solidFill>
                          <a:latin typeface="Century Gothic" panose="020B0502020202020204" pitchFamily="34" charset="0"/>
                          <a:ea typeface="+mn-ea"/>
                          <a:cs typeface="+mn-cs"/>
                        </a:rPr>
                        <a:t>Specialist</a:t>
                      </a:r>
                    </a:p>
                  </a:txBody>
                  <a:tcPr marL="83269" marR="8326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lumMod val="50000"/>
                            </a:schemeClr>
                          </a:solidFill>
                          <a:latin typeface="Century Gothic" panose="020B0502020202020204" pitchFamily="34" charset="0"/>
                          <a:ea typeface="+mn-ea"/>
                          <a:cs typeface="+mn-cs"/>
                        </a:rPr>
                        <a:t>Go to any specialist that accepts Medicare.</a:t>
                      </a:r>
                    </a:p>
                  </a:txBody>
                  <a:tcPr marL="83269" marR="83269" anchor="ctr">
                    <a:solidFill>
                      <a:schemeClr val="bg1">
                        <a:lumMod val="75000"/>
                      </a:schemeClr>
                    </a:solidFill>
                  </a:tcPr>
                </a:tc>
                <a:tc>
                  <a:txBody>
                    <a:bodyPr/>
                    <a:lstStyle/>
                    <a:p>
                      <a:pPr marL="0" algn="l" rtl="0" eaLnBrk="1" hangingPunct="1"/>
                      <a:r>
                        <a:rPr lang="en-US" sz="1200" kern="1200" dirty="0">
                          <a:solidFill>
                            <a:srgbClr val="003087"/>
                          </a:solidFill>
                          <a:latin typeface="Century Gothic" panose="020B0502020202020204" pitchFamily="34" charset="0"/>
                          <a:ea typeface="+mn-ea"/>
                          <a:cs typeface="+mn-cs"/>
                        </a:rPr>
                        <a:t>Works together with the selected PCP to provide care.</a:t>
                      </a:r>
                    </a:p>
                  </a:txBody>
                  <a:tcPr marL="83269" marR="83269" anchor="ctr"/>
                </a:tc>
                <a:extLst>
                  <a:ext uri="{0D108BD9-81ED-4DB2-BD59-A6C34878D82A}">
                    <a16:rowId xmlns:a16="http://schemas.microsoft.com/office/drawing/2014/main" val="10003"/>
                  </a:ext>
                </a:extLst>
              </a:tr>
              <a:tr h="814127">
                <a:tc>
                  <a:txBody>
                    <a:bodyPr/>
                    <a:lstStyle/>
                    <a:p>
                      <a:pPr marL="0" algn="ctr" rtl="0" eaLnBrk="1" hangingPunct="1"/>
                      <a:r>
                        <a:rPr lang="en-US" sz="1200" b="1" kern="1200" dirty="0">
                          <a:solidFill>
                            <a:srgbClr val="003087"/>
                          </a:solidFill>
                          <a:latin typeface="Century Gothic" panose="020B0502020202020204" pitchFamily="34" charset="0"/>
                          <a:ea typeface="+mn-ea"/>
                          <a:cs typeface="+mn-cs"/>
                        </a:rPr>
                        <a:t>Prescription Drugs</a:t>
                      </a:r>
                    </a:p>
                  </a:txBody>
                  <a:tcPr marL="83269" marR="83269" anchor="ctr"/>
                </a:tc>
                <a:tc>
                  <a:txBody>
                    <a:bodyPr/>
                    <a:lstStyle/>
                    <a:p>
                      <a:pPr marL="0" algn="l" rtl="0" eaLnBrk="1" hangingPunct="1"/>
                      <a:r>
                        <a:rPr lang="en-US" sz="1200" kern="1200" dirty="0">
                          <a:solidFill>
                            <a:schemeClr val="tx2">
                              <a:lumMod val="50000"/>
                            </a:schemeClr>
                          </a:solidFill>
                          <a:latin typeface="Century Gothic" panose="020B0502020202020204" pitchFamily="34" charset="0"/>
                          <a:ea typeface="+mn-ea"/>
                          <a:cs typeface="+mn-cs"/>
                        </a:rPr>
                        <a:t>Choose a separate Part D Plan with a monthly premium.</a:t>
                      </a:r>
                    </a:p>
                  </a:txBody>
                  <a:tcPr marL="83269" marR="83269" anchor="ctr">
                    <a:solidFill>
                      <a:schemeClr val="bg1">
                        <a:lumMod val="85000"/>
                      </a:schemeClr>
                    </a:solidFill>
                  </a:tcPr>
                </a:tc>
                <a:tc>
                  <a:txBody>
                    <a:bodyPr/>
                    <a:lstStyle/>
                    <a:p>
                      <a:pPr marL="0" algn="l" rtl="0" eaLnBrk="1" hangingPunct="1"/>
                      <a:r>
                        <a:rPr lang="en-US" sz="1200" b="1" kern="1200" dirty="0">
                          <a:solidFill>
                            <a:srgbClr val="003087"/>
                          </a:solidFill>
                          <a:latin typeface="Century Gothic" panose="020B0502020202020204" pitchFamily="34" charset="0"/>
                          <a:ea typeface="+mn-ea"/>
                          <a:cs typeface="+mn-cs"/>
                        </a:rPr>
                        <a:t>Drug coverage is included in most plans. </a:t>
                      </a:r>
                      <a:r>
                        <a:rPr lang="en-US" sz="1200" kern="1200" dirty="0">
                          <a:solidFill>
                            <a:srgbClr val="003087"/>
                          </a:solidFill>
                          <a:latin typeface="Century Gothic" panose="020B0502020202020204" pitchFamily="34" charset="0"/>
                          <a:ea typeface="+mn-ea"/>
                          <a:cs typeface="+mn-cs"/>
                        </a:rPr>
                        <a:t>In many Medicare Advantage Plans, you don’t need to join a separate Medicare drug plan.</a:t>
                      </a:r>
                    </a:p>
                  </a:txBody>
                  <a:tcPr marL="83269" marR="83269" anchor="ctr"/>
                </a:tc>
                <a:extLst>
                  <a:ext uri="{0D108BD9-81ED-4DB2-BD59-A6C34878D82A}">
                    <a16:rowId xmlns:a16="http://schemas.microsoft.com/office/drawing/2014/main" val="10004"/>
                  </a:ext>
                </a:extLst>
              </a:tr>
              <a:tr h="530923">
                <a:tc>
                  <a:txBody>
                    <a:bodyPr/>
                    <a:lstStyle/>
                    <a:p>
                      <a:pPr marL="0" algn="ctr" rtl="0" eaLnBrk="1" hangingPunct="1"/>
                      <a:r>
                        <a:rPr lang="en-US" sz="1200" b="1" kern="1200" dirty="0">
                          <a:solidFill>
                            <a:srgbClr val="003087"/>
                          </a:solidFill>
                          <a:latin typeface="Century Gothic" panose="020B0502020202020204" pitchFamily="34" charset="0"/>
                          <a:ea typeface="+mn-ea"/>
                          <a:cs typeface="+mn-cs"/>
                        </a:rPr>
                        <a:t>Health Care Coordination</a:t>
                      </a:r>
                    </a:p>
                  </a:txBody>
                  <a:tcPr marL="83269" marR="83269" anchor="ctr"/>
                </a:tc>
                <a:tc>
                  <a:txBody>
                    <a:bodyPr/>
                    <a:lstStyle/>
                    <a:p>
                      <a:pPr marL="0" algn="l" rtl="0" eaLnBrk="1" hangingPunct="1"/>
                      <a:r>
                        <a:rPr lang="en-US" sz="1200" kern="1200" dirty="0">
                          <a:solidFill>
                            <a:schemeClr val="tx2">
                              <a:lumMod val="50000"/>
                            </a:schemeClr>
                          </a:solidFill>
                          <a:latin typeface="Century Gothic" panose="020B0502020202020204" pitchFamily="34" charset="0"/>
                          <a:ea typeface="+mn-ea"/>
                          <a:cs typeface="+mn-cs"/>
                        </a:rPr>
                        <a:t>Medical and Hospital Only.</a:t>
                      </a:r>
                    </a:p>
                    <a:p>
                      <a:pPr marL="0" algn="l" rtl="0" eaLnBrk="1" hangingPunct="1"/>
                      <a:r>
                        <a:rPr lang="en-US" sz="1200" kern="1200" dirty="0">
                          <a:solidFill>
                            <a:schemeClr val="tx2">
                              <a:lumMod val="50000"/>
                            </a:schemeClr>
                          </a:solidFill>
                          <a:latin typeface="Century Gothic" panose="020B0502020202020204" pitchFamily="34" charset="0"/>
                          <a:ea typeface="+mn-ea"/>
                          <a:cs typeface="+mn-cs"/>
                        </a:rPr>
                        <a:t>No Part D or Coordinate Care</a:t>
                      </a:r>
                    </a:p>
                  </a:txBody>
                  <a:tcPr marL="83269" marR="83269" anchor="ctr">
                    <a:solidFill>
                      <a:schemeClr val="bg1">
                        <a:lumMod val="75000"/>
                      </a:schemeClr>
                    </a:solidFill>
                  </a:tcPr>
                </a:tc>
                <a:tc>
                  <a:txBody>
                    <a:bodyPr/>
                    <a:lstStyle/>
                    <a:p>
                      <a:pPr marL="0" algn="l" rtl="0" eaLnBrk="1" hangingPunct="1"/>
                      <a:r>
                        <a:rPr lang="en-US" sz="1200" kern="1200" dirty="0">
                          <a:solidFill>
                            <a:srgbClr val="003087"/>
                          </a:solidFill>
                          <a:latin typeface="Century Gothic" panose="020B0502020202020204" pitchFamily="34" charset="0"/>
                          <a:ea typeface="+mn-ea"/>
                          <a:cs typeface="+mn-cs"/>
                        </a:rPr>
                        <a:t>Medical, hospital, and Prescription drug data is centralized for better coordination.</a:t>
                      </a:r>
                    </a:p>
                  </a:txBody>
                  <a:tcPr marL="83269" marR="83269" anchor="ctr"/>
                </a:tc>
                <a:extLst>
                  <a:ext uri="{0D108BD9-81ED-4DB2-BD59-A6C34878D82A}">
                    <a16:rowId xmlns:a16="http://schemas.microsoft.com/office/drawing/2014/main" val="10005"/>
                  </a:ext>
                </a:extLst>
              </a:tr>
            </a:tbl>
          </a:graphicData>
        </a:graphic>
      </p:graphicFrame>
      <p:sp>
        <p:nvSpPr>
          <p:cNvPr id="7"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23</a:t>
            </a:fld>
            <a:endParaRPr lang="en-US" dirty="0">
              <a:solidFill>
                <a:srgbClr val="003087"/>
              </a:solidFill>
            </a:endParaRPr>
          </a:p>
        </p:txBody>
      </p:sp>
    </p:spTree>
    <p:extLst>
      <p:ext uri="{BB962C8B-B14F-4D97-AF65-F5344CB8AC3E}">
        <p14:creationId xmlns:p14="http://schemas.microsoft.com/office/powerpoint/2010/main" val="1855569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53A6925-466E-4879-AD10-9CB4745D1A65}"/>
              </a:ext>
            </a:extLst>
          </p:cNvPr>
          <p:cNvSpPr>
            <a:spLocks noChangeAspect="1"/>
          </p:cNvSpPr>
          <p:nvPr/>
        </p:nvSpPr>
        <p:spPr>
          <a:xfrm>
            <a:off x="3153055" y="1301459"/>
            <a:ext cx="2926082" cy="2926080"/>
          </a:xfrm>
          <a:prstGeom prst="ellipse">
            <a:avLst/>
          </a:prstGeom>
          <a:noFill/>
          <a:ln>
            <a:solidFill>
              <a:srgbClr val="81C3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0286">
            <a:off x="3996935" y="898352"/>
            <a:ext cx="1457421" cy="1209154"/>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37067">
            <a:off x="2618884" y="1788851"/>
            <a:ext cx="1450974" cy="1207113"/>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340867">
            <a:off x="3097662" y="3248670"/>
            <a:ext cx="1450974" cy="1207113"/>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65112">
            <a:off x="4696495" y="3365420"/>
            <a:ext cx="1450974" cy="1207113"/>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37773">
            <a:off x="5174759" y="1909558"/>
            <a:ext cx="1450974" cy="1207113"/>
          </a:xfrm>
          <a:prstGeom prst="rect">
            <a:avLst/>
          </a:prstGeom>
        </p:spPr>
      </p:pic>
      <p:sp>
        <p:nvSpPr>
          <p:cNvPr id="5" name="Text Placeholder 4"/>
          <p:cNvSpPr>
            <a:spLocks noGrp="1"/>
          </p:cNvSpPr>
          <p:nvPr>
            <p:ph type="body" sz="quarter" idx="10"/>
          </p:nvPr>
        </p:nvSpPr>
        <p:spPr/>
        <p:txBody>
          <a:bodyPr/>
          <a:lstStyle/>
          <a:p>
            <a:r>
              <a:rPr lang="en-US" sz="3200" b="1" dirty="0">
                <a:latin typeface="Century Gothic" panose="020B0502020202020204" pitchFamily="34" charset="0"/>
              </a:rPr>
              <a:t>Medicare Advantage</a:t>
            </a:r>
            <a:endParaRPr lang="en-US" sz="3200" b="1" dirty="0">
              <a:solidFill>
                <a:srgbClr val="003087"/>
              </a:solidFill>
              <a:latin typeface="Century Gothic" panose="020B0502020202020204" pitchFamily="34" charset="0"/>
            </a:endParaRPr>
          </a:p>
          <a:p>
            <a:endParaRPr lang="en-US" sz="2000" b="1" dirty="0">
              <a:latin typeface="Century Gothic" panose="020B0502020202020204" pitchFamily="34" charset="0"/>
            </a:endParaRPr>
          </a:p>
        </p:txBody>
      </p:sp>
      <p:sp>
        <p:nvSpPr>
          <p:cNvPr id="21" name="Slide Number Placeholder 6"/>
          <p:cNvSpPr>
            <a:spLocks noGrp="1"/>
          </p:cNvSpPr>
          <p:nvPr>
            <p:ph type="sldNum" sz="quarter" idx="4"/>
          </p:nvPr>
        </p:nvSpPr>
        <p:spPr>
          <a:xfrm>
            <a:off x="446474" y="4851852"/>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24</a:t>
            </a:fld>
            <a:endParaRPr lang="en-US" dirty="0">
              <a:solidFill>
                <a:srgbClr val="003087"/>
              </a:solidFill>
            </a:endParaRPr>
          </a:p>
        </p:txBody>
      </p:sp>
      <p:sp>
        <p:nvSpPr>
          <p:cNvPr id="14" name="Oval 13"/>
          <p:cNvSpPr/>
          <p:nvPr/>
        </p:nvSpPr>
        <p:spPr>
          <a:xfrm rot="455875">
            <a:off x="2742328" y="1983013"/>
            <a:ext cx="1072301" cy="10304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400839" y="2211224"/>
            <a:ext cx="1050546" cy="307777"/>
          </a:xfrm>
          <a:prstGeom prst="rect">
            <a:avLst/>
          </a:prstGeom>
          <a:noFill/>
        </p:spPr>
        <p:txBody>
          <a:bodyPr wrap="square" rtlCol="0">
            <a:spAutoFit/>
          </a:bodyPr>
          <a:lstStyle/>
          <a:p>
            <a:r>
              <a:rPr lang="en-US" sz="1400" b="1" dirty="0">
                <a:solidFill>
                  <a:srgbClr val="003087"/>
                </a:solidFill>
                <a:latin typeface="Century Gothic" panose="020B0502020202020204" pitchFamily="34" charset="0"/>
              </a:rPr>
              <a:t>Specialist</a:t>
            </a:r>
          </a:p>
        </p:txBody>
      </p:sp>
      <p:sp>
        <p:nvSpPr>
          <p:cNvPr id="23" name="TextBox 22"/>
          <p:cNvSpPr txBox="1"/>
          <p:nvPr/>
        </p:nvSpPr>
        <p:spPr>
          <a:xfrm>
            <a:off x="4159538" y="1330329"/>
            <a:ext cx="1050546" cy="307777"/>
          </a:xfrm>
          <a:prstGeom prst="rect">
            <a:avLst/>
          </a:prstGeom>
          <a:noFill/>
        </p:spPr>
        <p:txBody>
          <a:bodyPr wrap="square" rtlCol="0">
            <a:spAutoFit/>
          </a:bodyPr>
          <a:lstStyle/>
          <a:p>
            <a:r>
              <a:rPr lang="en-US" sz="1400" b="1" dirty="0">
                <a:solidFill>
                  <a:srgbClr val="003087"/>
                </a:solidFill>
                <a:latin typeface="Century Gothic" panose="020B0502020202020204" pitchFamily="34" charset="0"/>
              </a:rPr>
              <a:t>Member</a:t>
            </a:r>
          </a:p>
        </p:txBody>
      </p:sp>
      <p:sp>
        <p:nvSpPr>
          <p:cNvPr id="24" name="TextBox 23"/>
          <p:cNvSpPr txBox="1"/>
          <p:nvPr/>
        </p:nvSpPr>
        <p:spPr>
          <a:xfrm>
            <a:off x="5017178" y="3790191"/>
            <a:ext cx="1050546" cy="307777"/>
          </a:xfrm>
          <a:prstGeom prst="rect">
            <a:avLst/>
          </a:prstGeom>
          <a:noFill/>
        </p:spPr>
        <p:txBody>
          <a:bodyPr wrap="square" rtlCol="0">
            <a:spAutoFit/>
          </a:bodyPr>
          <a:lstStyle/>
          <a:p>
            <a:pPr algn="ctr"/>
            <a:r>
              <a:rPr lang="en-US" sz="1400" b="1" dirty="0">
                <a:solidFill>
                  <a:srgbClr val="003087"/>
                </a:solidFill>
                <a:latin typeface="Century Gothic" panose="020B0502020202020204" pitchFamily="34" charset="0"/>
              </a:rPr>
              <a:t>Labs</a:t>
            </a:r>
          </a:p>
        </p:txBody>
      </p:sp>
      <p:sp>
        <p:nvSpPr>
          <p:cNvPr id="25" name="TextBox 24"/>
          <p:cNvSpPr txBox="1"/>
          <p:nvPr/>
        </p:nvSpPr>
        <p:spPr>
          <a:xfrm>
            <a:off x="3367003" y="3811888"/>
            <a:ext cx="1105085" cy="307777"/>
          </a:xfrm>
          <a:prstGeom prst="rect">
            <a:avLst/>
          </a:prstGeom>
          <a:noFill/>
        </p:spPr>
        <p:txBody>
          <a:bodyPr wrap="square" rtlCol="0">
            <a:spAutoFit/>
          </a:bodyPr>
          <a:lstStyle/>
          <a:p>
            <a:r>
              <a:rPr lang="en-US" sz="1400" b="1" dirty="0">
                <a:solidFill>
                  <a:srgbClr val="003087"/>
                </a:solidFill>
                <a:latin typeface="Century Gothic" panose="020B0502020202020204" pitchFamily="34" charset="0"/>
              </a:rPr>
              <a:t>Pharmacy</a:t>
            </a:r>
          </a:p>
        </p:txBody>
      </p:sp>
      <p:sp>
        <p:nvSpPr>
          <p:cNvPr id="26" name="TextBox 25"/>
          <p:cNvSpPr txBox="1"/>
          <p:nvPr/>
        </p:nvSpPr>
        <p:spPr>
          <a:xfrm>
            <a:off x="2732379" y="2105349"/>
            <a:ext cx="1050546" cy="738664"/>
          </a:xfrm>
          <a:prstGeom prst="rect">
            <a:avLst/>
          </a:prstGeom>
          <a:noFill/>
        </p:spPr>
        <p:txBody>
          <a:bodyPr wrap="square" rtlCol="0">
            <a:spAutoFit/>
          </a:bodyPr>
          <a:lstStyle/>
          <a:p>
            <a:pPr algn="ctr"/>
            <a:r>
              <a:rPr lang="en-US" sz="1400" b="1" dirty="0">
                <a:solidFill>
                  <a:srgbClr val="003087"/>
                </a:solidFill>
                <a:latin typeface="Century Gothic" panose="020B0502020202020204" pitchFamily="34" charset="0"/>
              </a:rPr>
              <a:t>Primary Care</a:t>
            </a:r>
          </a:p>
          <a:p>
            <a:pPr algn="ctr"/>
            <a:r>
              <a:rPr lang="en-US" sz="1400" b="1" dirty="0">
                <a:solidFill>
                  <a:srgbClr val="003087"/>
                </a:solidFill>
                <a:latin typeface="Century Gothic" panose="020B0502020202020204" pitchFamily="34" charset="0"/>
              </a:rPr>
              <a:t>Physician</a:t>
            </a:r>
          </a:p>
        </p:txBody>
      </p:sp>
      <p:pic>
        <p:nvPicPr>
          <p:cNvPr id="27" name="Picture 5"/>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523933" y="1987666"/>
            <a:ext cx="1221978" cy="856347"/>
          </a:xfrm>
          <a:prstGeom prst="rect">
            <a:avLst/>
          </a:prstGeom>
          <a:ln w="9525">
            <a:solidFill>
              <a:srgbClr val="81C34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8" name="Picture 4"/>
          <p:cNvPicPr>
            <a:picLocks noChangeAspect="1" noChangeArrowheads="1"/>
          </p:cNvPicPr>
          <p:nvPr/>
        </p:nvPicPr>
        <p:blipFill>
          <a:blip r:embed="rId7">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169088" y="3546142"/>
            <a:ext cx="1245900" cy="856347"/>
          </a:xfrm>
          <a:prstGeom prst="rect">
            <a:avLst/>
          </a:prstGeom>
          <a:ln w="9525">
            <a:solidFill>
              <a:srgbClr val="81C34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9" name="Picture 3"/>
          <p:cNvPicPr>
            <a:picLocks noChangeAspect="1" noChangeArrowheads="1"/>
          </p:cNvPicPr>
          <p:nvPr/>
        </p:nvPicPr>
        <p:blipFill>
          <a:blip r:embed="rId9">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516597" y="3396804"/>
            <a:ext cx="734321" cy="1058913"/>
          </a:xfrm>
          <a:prstGeom prst="rect">
            <a:avLst/>
          </a:prstGeom>
          <a:ln w="9525">
            <a:solidFill>
              <a:srgbClr val="81C34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30" name="Picture 2"/>
          <p:cNvPicPr>
            <a:picLocks noChangeAspect="1" noChangeArrowheads="1"/>
          </p:cNvPicPr>
          <p:nvPr/>
        </p:nvPicPr>
        <p:blipFill rotWithShape="1">
          <a:blip r:embed="rId11">
            <a:extLst>
              <a:ext uri="{BEBA8EAE-BF5A-486C-A8C5-ECC9F3942E4B}">
                <a14:imgProps xmlns:a14="http://schemas.microsoft.com/office/drawing/2010/main">
                  <a14:imgLayer r:embed="rId12">
                    <a14:imgEffect>
                      <a14:saturation sat="66000"/>
                    </a14:imgEffect>
                  </a14:imgLayer>
                </a14:imgProps>
              </a:ext>
              <a:ext uri="{28A0092B-C50C-407E-A947-70E740481C1C}">
                <a14:useLocalDpi xmlns:a14="http://schemas.microsoft.com/office/drawing/2010/main" val="0"/>
              </a:ext>
            </a:extLst>
          </a:blip>
          <a:srcRect r="6256" b="14907"/>
          <a:stretch/>
        </p:blipFill>
        <p:spPr bwMode="auto">
          <a:xfrm>
            <a:off x="1895880" y="1940046"/>
            <a:ext cx="758912" cy="1069269"/>
          </a:xfrm>
          <a:prstGeom prst="rect">
            <a:avLst/>
          </a:prstGeom>
          <a:ln w="9525">
            <a:solidFill>
              <a:srgbClr val="81C34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1" name="TextBox 30"/>
          <p:cNvSpPr txBox="1"/>
          <p:nvPr/>
        </p:nvSpPr>
        <p:spPr>
          <a:xfrm>
            <a:off x="3916349" y="2083133"/>
            <a:ext cx="1339664" cy="1384995"/>
          </a:xfrm>
          <a:prstGeom prst="rect">
            <a:avLst/>
          </a:prstGeom>
          <a:noFill/>
        </p:spPr>
        <p:txBody>
          <a:bodyPr wrap="square" rtlCol="0">
            <a:spAutoFit/>
          </a:bodyPr>
          <a:lstStyle/>
          <a:p>
            <a:pPr algn="ctr"/>
            <a:r>
              <a:rPr lang="en-US" sz="2800" b="1" dirty="0">
                <a:solidFill>
                  <a:srgbClr val="81C341"/>
                </a:solidFill>
                <a:latin typeface="Century Gothic" panose="020B0502020202020204" pitchFamily="34" charset="0"/>
              </a:rPr>
              <a:t>Health Care Team</a:t>
            </a:r>
            <a:endParaRPr lang="en-US" sz="2800" dirty="0">
              <a:solidFill>
                <a:srgbClr val="81C341"/>
              </a:solidFill>
            </a:endParaRPr>
          </a:p>
        </p:txBody>
      </p:sp>
    </p:spTree>
    <p:extLst>
      <p:ext uri="{BB962C8B-B14F-4D97-AF65-F5344CB8AC3E}">
        <p14:creationId xmlns:p14="http://schemas.microsoft.com/office/powerpoint/2010/main" val="2594577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1124" y="2894510"/>
            <a:ext cx="7001909" cy="457132"/>
          </a:xfrm>
        </p:spPr>
        <p:txBody>
          <a:bodyPr/>
          <a:lstStyle/>
          <a:p>
            <a:r>
              <a:rPr lang="en-US" sz="3600" b="1" dirty="0"/>
              <a:t>Election Periods</a:t>
            </a:r>
          </a:p>
        </p:txBody>
      </p:sp>
    </p:spTree>
    <p:extLst>
      <p:ext uri="{BB962C8B-B14F-4D97-AF65-F5344CB8AC3E}">
        <p14:creationId xmlns:p14="http://schemas.microsoft.com/office/powerpoint/2010/main" val="134908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958644" y="2638682"/>
            <a:ext cx="983876" cy="507831"/>
          </a:xfrm>
          <a:prstGeom prst="rect">
            <a:avLst/>
          </a:prstGeom>
          <a:noFill/>
          <a:ln>
            <a:solidFill>
              <a:srgbClr val="81C341"/>
            </a:solidFill>
          </a:ln>
        </p:spPr>
        <p:txBody>
          <a:bodyPr wrap="square" rtlCol="0">
            <a:spAutoFit/>
          </a:bodyPr>
          <a:lstStyle/>
          <a:p>
            <a:pPr algn="ctr"/>
            <a:r>
              <a:rPr lang="en-US" sz="900" b="1" dirty="0">
                <a:solidFill>
                  <a:schemeClr val="bg1">
                    <a:lumMod val="50000"/>
                  </a:schemeClr>
                </a:solidFill>
              </a:rPr>
              <a:t>The month of the individuals birthday</a:t>
            </a:r>
          </a:p>
        </p:txBody>
      </p:sp>
      <p:sp>
        <p:nvSpPr>
          <p:cNvPr id="4" name="Text Placeholder 3"/>
          <p:cNvSpPr>
            <a:spLocks noGrp="1"/>
          </p:cNvSpPr>
          <p:nvPr>
            <p:ph type="body" sz="quarter" idx="10"/>
          </p:nvPr>
        </p:nvSpPr>
        <p:spPr>
          <a:xfrm>
            <a:off x="497983" y="256031"/>
            <a:ext cx="8137455" cy="466871"/>
          </a:xfrm>
        </p:spPr>
        <p:txBody>
          <a:bodyPr/>
          <a:lstStyle/>
          <a:p>
            <a:r>
              <a:rPr lang="en-US" sz="3200" b="1" dirty="0">
                <a:solidFill>
                  <a:srgbClr val="003087"/>
                </a:solidFill>
                <a:latin typeface="Century Gothic" panose="020B0502020202020204" pitchFamily="34" charset="0"/>
              </a:rPr>
              <a:t>Medicare's Initial Enrollment Period</a:t>
            </a:r>
          </a:p>
        </p:txBody>
      </p:sp>
      <p:pic>
        <p:nvPicPr>
          <p:cNvPr id="5" name="Content Placeholder 2"/>
          <p:cNvPicPr>
            <a:picLocks noGrp="1" noChangeAspect="1"/>
          </p:cNvPicPr>
          <p:nvPr>
            <p:ph sz="quarter" idx="1"/>
          </p:nvPr>
        </p:nvPicPr>
        <p:blipFill rotWithShape="1">
          <a:blip r:embed="rId3"/>
          <a:srcRect t="30166" b="23973"/>
          <a:stretch/>
        </p:blipFill>
        <p:spPr>
          <a:xfrm>
            <a:off x="927848" y="1551486"/>
            <a:ext cx="7109012" cy="1084138"/>
          </a:xfrm>
          <a:prstGeom prst="rect">
            <a:avLst/>
          </a:prstGeom>
        </p:spPr>
      </p:pic>
      <p:sp>
        <p:nvSpPr>
          <p:cNvPr id="3" name="TextBox 2"/>
          <p:cNvSpPr txBox="1"/>
          <p:nvPr/>
        </p:nvSpPr>
        <p:spPr>
          <a:xfrm>
            <a:off x="605014" y="966711"/>
            <a:ext cx="8030423" cy="584775"/>
          </a:xfrm>
          <a:prstGeom prst="rect">
            <a:avLst/>
          </a:prstGeom>
          <a:noFill/>
        </p:spPr>
        <p:txBody>
          <a:bodyPr wrap="square" rtlCol="0">
            <a:spAutoFit/>
          </a:bodyPr>
          <a:lstStyle/>
          <a:p>
            <a:r>
              <a:rPr lang="en-US" b="1" dirty="0">
                <a:solidFill>
                  <a:srgbClr val="81C341"/>
                </a:solidFill>
                <a:latin typeface="Century Gothic" panose="020B0502020202020204" pitchFamily="34" charset="0"/>
              </a:rPr>
              <a:t>Initial Enrollment Period</a:t>
            </a:r>
            <a:r>
              <a:rPr lang="en-US" b="1" dirty="0">
                <a:solidFill>
                  <a:srgbClr val="81C341"/>
                </a:solidFill>
              </a:rPr>
              <a:t>: </a:t>
            </a:r>
          </a:p>
          <a:p>
            <a:r>
              <a:rPr lang="en-US" sz="1400" b="1" dirty="0">
                <a:solidFill>
                  <a:schemeClr val="bg1">
                    <a:lumMod val="50000"/>
                  </a:schemeClr>
                </a:solidFill>
              </a:rPr>
              <a:t>This initial Enrollment Period (IEP) is the first time the individual can sign up for Medicare.</a:t>
            </a:r>
          </a:p>
        </p:txBody>
      </p:sp>
      <p:sp>
        <p:nvSpPr>
          <p:cNvPr id="10" name="Rounded Rectangle 9"/>
          <p:cNvSpPr/>
          <p:nvPr/>
        </p:nvSpPr>
        <p:spPr>
          <a:xfrm>
            <a:off x="660532" y="3235142"/>
            <a:ext cx="7812355" cy="133518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rgbClr val="003087"/>
                </a:solidFill>
                <a:latin typeface="Century Gothic" panose="020B0502020202020204" pitchFamily="34" charset="0"/>
              </a:rPr>
              <a:t>Explanation:</a:t>
            </a:r>
          </a:p>
          <a:p>
            <a:r>
              <a:rPr lang="en-US" sz="1400" dirty="0">
                <a:solidFill>
                  <a:srgbClr val="003087"/>
                </a:solidFill>
                <a:latin typeface="Century Gothic" panose="020B0502020202020204" pitchFamily="34" charset="0"/>
              </a:rPr>
              <a:t>Initial eligibility for Medicare begins the </a:t>
            </a:r>
            <a:r>
              <a:rPr lang="en-US" sz="1400" b="1" dirty="0">
                <a:solidFill>
                  <a:srgbClr val="003087"/>
                </a:solidFill>
                <a:latin typeface="Century Gothic" panose="020B0502020202020204" pitchFamily="34" charset="0"/>
              </a:rPr>
              <a:t>3-months before </a:t>
            </a:r>
            <a:r>
              <a:rPr lang="en-US" sz="1400" dirty="0">
                <a:solidFill>
                  <a:srgbClr val="003087"/>
                </a:solidFill>
                <a:latin typeface="Century Gothic" panose="020B0502020202020204" pitchFamily="34" charset="0"/>
              </a:rPr>
              <a:t>the individual’s 65th birthday, and it continues through the </a:t>
            </a:r>
            <a:r>
              <a:rPr lang="en-US" sz="1400" b="1" dirty="0">
                <a:solidFill>
                  <a:srgbClr val="003087"/>
                </a:solidFill>
                <a:latin typeface="Century Gothic" panose="020B0502020202020204" pitchFamily="34" charset="0"/>
              </a:rPr>
              <a:t>3-months after </a:t>
            </a:r>
            <a:r>
              <a:rPr lang="en-US" sz="1400" dirty="0">
                <a:solidFill>
                  <a:srgbClr val="003087"/>
                </a:solidFill>
                <a:latin typeface="Century Gothic" panose="020B0502020202020204" pitchFamily="34" charset="0"/>
              </a:rPr>
              <a:t>their 65th birthday. </a:t>
            </a:r>
          </a:p>
          <a:p>
            <a:endParaRPr lang="en-US" sz="1400" dirty="0">
              <a:solidFill>
                <a:srgbClr val="003087"/>
              </a:solidFill>
              <a:latin typeface="Century Gothic" panose="020B0502020202020204" pitchFamily="34" charset="0"/>
            </a:endParaRPr>
          </a:p>
          <a:p>
            <a:r>
              <a:rPr lang="en-US" sz="1400" dirty="0">
                <a:solidFill>
                  <a:srgbClr val="003087"/>
                </a:solidFill>
                <a:latin typeface="Century Gothic" panose="020B0502020202020204" pitchFamily="34" charset="0"/>
              </a:rPr>
              <a:t>If the individual is not enrolled in Medicare because of a disability or chronic condition, this will be the opportunity to sign up.</a:t>
            </a:r>
          </a:p>
        </p:txBody>
      </p:sp>
      <p:sp>
        <p:nvSpPr>
          <p:cNvPr id="13" name="TextBox 12"/>
          <p:cNvSpPr txBox="1"/>
          <p:nvPr/>
        </p:nvSpPr>
        <p:spPr>
          <a:xfrm>
            <a:off x="870138" y="2600798"/>
            <a:ext cx="3138767" cy="253916"/>
          </a:xfrm>
          <a:prstGeom prst="rect">
            <a:avLst/>
          </a:prstGeom>
          <a:noFill/>
        </p:spPr>
        <p:txBody>
          <a:bodyPr wrap="square" rtlCol="0">
            <a:spAutoFit/>
          </a:bodyPr>
          <a:lstStyle/>
          <a:p>
            <a:r>
              <a:rPr lang="en-US" sz="1050" b="1" dirty="0">
                <a:solidFill>
                  <a:srgbClr val="00B0F0"/>
                </a:solidFill>
              </a:rPr>
              <a:t>3-months before the individual’s 65th birthday</a:t>
            </a:r>
          </a:p>
        </p:txBody>
      </p:sp>
      <p:sp>
        <p:nvSpPr>
          <p:cNvPr id="14" name="TextBox 13"/>
          <p:cNvSpPr txBox="1"/>
          <p:nvPr/>
        </p:nvSpPr>
        <p:spPr>
          <a:xfrm>
            <a:off x="4992781" y="2608493"/>
            <a:ext cx="3101789" cy="261610"/>
          </a:xfrm>
          <a:prstGeom prst="rect">
            <a:avLst/>
          </a:prstGeom>
          <a:noFill/>
        </p:spPr>
        <p:txBody>
          <a:bodyPr wrap="square" rtlCol="0">
            <a:spAutoFit/>
          </a:bodyPr>
          <a:lstStyle/>
          <a:p>
            <a:r>
              <a:rPr lang="en-US" sz="1050" b="1" dirty="0">
                <a:solidFill>
                  <a:srgbClr val="00B0F0"/>
                </a:solidFill>
              </a:rPr>
              <a:t>3-months after the individual’s 65th birthday</a:t>
            </a:r>
          </a:p>
        </p:txBody>
      </p:sp>
      <p:sp>
        <p:nvSpPr>
          <p:cNvPr id="11"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26</a:t>
            </a:fld>
            <a:endParaRPr lang="en-US" dirty="0">
              <a:solidFill>
                <a:srgbClr val="003087"/>
              </a:solidFill>
            </a:endParaRPr>
          </a:p>
        </p:txBody>
      </p:sp>
    </p:spTree>
    <p:extLst>
      <p:ext uri="{BB962C8B-B14F-4D97-AF65-F5344CB8AC3E}">
        <p14:creationId xmlns:p14="http://schemas.microsoft.com/office/powerpoint/2010/main" val="46555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97983" y="154427"/>
            <a:ext cx="8137455" cy="466871"/>
          </a:xfrm>
        </p:spPr>
        <p:txBody>
          <a:bodyPr/>
          <a:lstStyle/>
          <a:p>
            <a:r>
              <a:rPr lang="en-US" sz="3200" b="1" dirty="0"/>
              <a:t>Q&amp;A: Delay Signing-up for Part B?</a:t>
            </a:r>
          </a:p>
        </p:txBody>
      </p:sp>
      <p:sp>
        <p:nvSpPr>
          <p:cNvPr id="6" name="TextBox 5"/>
          <p:cNvSpPr txBox="1"/>
          <p:nvPr/>
        </p:nvSpPr>
        <p:spPr>
          <a:xfrm>
            <a:off x="276896" y="4295290"/>
            <a:ext cx="8659035" cy="461665"/>
          </a:xfrm>
          <a:prstGeom prst="rect">
            <a:avLst/>
          </a:prstGeom>
          <a:noFill/>
        </p:spPr>
        <p:txBody>
          <a:bodyPr wrap="square" rtlCol="0">
            <a:spAutoFit/>
          </a:bodyPr>
          <a:lstStyle/>
          <a:p>
            <a:r>
              <a:rPr lang="en-US" sz="1200" b="1" dirty="0">
                <a:solidFill>
                  <a:srgbClr val="002060"/>
                </a:solidFill>
              </a:rPr>
              <a:t>Note: </a:t>
            </a:r>
            <a:r>
              <a:rPr lang="en-US" sz="1200" dirty="0">
                <a:solidFill>
                  <a:srgbClr val="002060"/>
                </a:solidFill>
              </a:rPr>
              <a:t>	COBRA and retiree health plans aren't considered coverage based on current employment. You're not eligible for a Special Enrollment Period when that coverage ends. </a:t>
            </a:r>
          </a:p>
        </p:txBody>
      </p:sp>
      <p:sp>
        <p:nvSpPr>
          <p:cNvPr id="2" name="Rectangle 1"/>
          <p:cNvSpPr/>
          <p:nvPr/>
        </p:nvSpPr>
        <p:spPr>
          <a:xfrm>
            <a:off x="372331" y="794083"/>
            <a:ext cx="3993607" cy="352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Questions</a:t>
            </a:r>
          </a:p>
        </p:txBody>
      </p:sp>
      <p:sp>
        <p:nvSpPr>
          <p:cNvPr id="8" name="Rectangle 7"/>
          <p:cNvSpPr/>
          <p:nvPr/>
        </p:nvSpPr>
        <p:spPr>
          <a:xfrm>
            <a:off x="4404572" y="794083"/>
            <a:ext cx="4531360" cy="352137"/>
          </a:xfrm>
          <a:prstGeom prst="rect">
            <a:avLst/>
          </a:prstGeom>
          <a:solidFill>
            <a:srgbClr val="65B034"/>
          </a:solidFill>
          <a:ln>
            <a:solidFill>
              <a:srgbClr val="65B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Answers</a:t>
            </a:r>
          </a:p>
        </p:txBody>
      </p:sp>
      <p:sp>
        <p:nvSpPr>
          <p:cNvPr id="9" name="Rectangle 8"/>
          <p:cNvSpPr/>
          <p:nvPr/>
        </p:nvSpPr>
        <p:spPr>
          <a:xfrm>
            <a:off x="372330" y="1181009"/>
            <a:ext cx="3993607" cy="525442"/>
          </a:xfrm>
          <a:prstGeom prst="rect">
            <a:avLst/>
          </a:prstGeom>
          <a:solidFill>
            <a:srgbClr val="CBCDD9"/>
          </a:solidFill>
          <a:ln>
            <a:solidFill>
              <a:srgbClr val="CBC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087"/>
                </a:solidFill>
              </a:rPr>
              <a:t>What if I do not sign up for Part B when eligible?</a:t>
            </a:r>
          </a:p>
        </p:txBody>
      </p:sp>
      <p:sp>
        <p:nvSpPr>
          <p:cNvPr id="10" name="Rectangle 9"/>
          <p:cNvSpPr/>
          <p:nvPr/>
        </p:nvSpPr>
        <p:spPr>
          <a:xfrm>
            <a:off x="372331" y="1741239"/>
            <a:ext cx="3993607" cy="718625"/>
          </a:xfrm>
          <a:prstGeom prst="rect">
            <a:avLst/>
          </a:prstGeom>
          <a:solidFill>
            <a:srgbClr val="E7E8ED"/>
          </a:solidFill>
          <a:ln>
            <a:solidFill>
              <a:srgbClr val="E7E8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087"/>
                </a:solidFill>
              </a:rPr>
              <a:t>How and when do I enroll in Part B after I’ve missed my enrollment opportunity?</a:t>
            </a:r>
          </a:p>
        </p:txBody>
      </p:sp>
      <p:sp>
        <p:nvSpPr>
          <p:cNvPr id="13" name="Rectangle 12"/>
          <p:cNvSpPr/>
          <p:nvPr/>
        </p:nvSpPr>
        <p:spPr>
          <a:xfrm>
            <a:off x="372331" y="2492118"/>
            <a:ext cx="3993607" cy="1815865"/>
          </a:xfrm>
          <a:prstGeom prst="rect">
            <a:avLst/>
          </a:prstGeom>
          <a:solidFill>
            <a:srgbClr val="CBCDD9"/>
          </a:solidFill>
          <a:ln>
            <a:solidFill>
              <a:srgbClr val="CBC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087"/>
                </a:solidFill>
              </a:rPr>
              <a:t>What if I’m still working when I turn 65, and I have health coverage through my employer?  Will I be penalized?</a:t>
            </a:r>
          </a:p>
        </p:txBody>
      </p:sp>
      <p:sp>
        <p:nvSpPr>
          <p:cNvPr id="14" name="Rectangle 13"/>
          <p:cNvSpPr/>
          <p:nvPr/>
        </p:nvSpPr>
        <p:spPr>
          <a:xfrm>
            <a:off x="4404572" y="1181009"/>
            <a:ext cx="4531359" cy="525442"/>
          </a:xfrm>
          <a:prstGeom prst="rect">
            <a:avLst/>
          </a:prstGeom>
          <a:solidFill>
            <a:srgbClr val="D3E4CD"/>
          </a:solidFill>
          <a:ln>
            <a:solidFill>
              <a:srgbClr val="D3E4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3087"/>
                </a:solidFill>
              </a:rPr>
              <a:t>The penalty is a 10% higher premium for every 12-month period that you were eligible for Medicare Part B but didn’t sign up for it.</a:t>
            </a:r>
          </a:p>
        </p:txBody>
      </p:sp>
      <p:sp>
        <p:nvSpPr>
          <p:cNvPr id="15" name="Rectangle 14"/>
          <p:cNvSpPr/>
          <p:nvPr/>
        </p:nvSpPr>
        <p:spPr>
          <a:xfrm>
            <a:off x="4404571" y="1741238"/>
            <a:ext cx="4531359" cy="718625"/>
          </a:xfrm>
          <a:prstGeom prst="rect">
            <a:avLst/>
          </a:prstGeom>
          <a:solidFill>
            <a:srgbClr val="EAF2E8"/>
          </a:solidFill>
          <a:ln>
            <a:solidFill>
              <a:srgbClr val="EAF2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rgbClr val="003087"/>
                </a:solidFill>
              </a:rPr>
              <a:t>Each year, you can sign-up for Part B during the General Enrollment Period between January 1 – March 31. Your coverage will start July 1</a:t>
            </a:r>
            <a:r>
              <a:rPr lang="en-US" sz="1100" baseline="30000" dirty="0">
                <a:solidFill>
                  <a:srgbClr val="003087"/>
                </a:solidFill>
              </a:rPr>
              <a:t>st</a:t>
            </a:r>
            <a:r>
              <a:rPr lang="en-US" sz="1100" dirty="0">
                <a:solidFill>
                  <a:srgbClr val="003087"/>
                </a:solidFill>
              </a:rPr>
              <a:t>; however, you will not be able to enroll in a Medicare Plan until your Part B is effective on July 1st. </a:t>
            </a:r>
          </a:p>
        </p:txBody>
      </p:sp>
      <p:sp>
        <p:nvSpPr>
          <p:cNvPr id="18" name="Rectangle 17"/>
          <p:cNvSpPr/>
          <p:nvPr/>
        </p:nvSpPr>
        <p:spPr>
          <a:xfrm>
            <a:off x="4404570" y="2494649"/>
            <a:ext cx="4531359" cy="1813334"/>
          </a:xfrm>
          <a:prstGeom prst="rect">
            <a:avLst/>
          </a:prstGeom>
          <a:solidFill>
            <a:srgbClr val="D3E4CD"/>
          </a:solidFill>
          <a:ln>
            <a:solidFill>
              <a:srgbClr val="D3E4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US" sz="1200" dirty="0">
                <a:solidFill>
                  <a:srgbClr val="003087"/>
                </a:solidFill>
              </a:rPr>
              <a:t>In certain circumstances (you or your spouse are working and have a group health plan through the employer), you can delay your Medicare Part B enrollment without penalty. </a:t>
            </a:r>
          </a:p>
          <a:p>
            <a:pPr lvl="0" defTabSz="914400">
              <a:defRPr/>
            </a:pPr>
            <a:endParaRPr lang="en-US" sz="1200" dirty="0">
              <a:solidFill>
                <a:srgbClr val="003087"/>
              </a:solidFill>
            </a:endParaRPr>
          </a:p>
          <a:p>
            <a:pPr lvl="0" defTabSz="914400">
              <a:defRPr/>
            </a:pPr>
            <a:r>
              <a:rPr lang="en-US" sz="1200" dirty="0">
                <a:solidFill>
                  <a:srgbClr val="003087"/>
                </a:solidFill>
              </a:rPr>
              <a:t>You also have an 8-month Special Election Period to sign-up for Part A and/or Part B that starts at one of these times, whichever happens first:</a:t>
            </a:r>
          </a:p>
          <a:p>
            <a:pPr marL="171450" lvl="0" indent="-171450">
              <a:buClr>
                <a:srgbClr val="003087"/>
              </a:buClr>
              <a:buFont typeface="Wingdings 3" panose="05040102010807070707" pitchFamily="18" charset="2"/>
              <a:buChar char="}"/>
            </a:pPr>
            <a:r>
              <a:rPr lang="en-US" sz="1200" dirty="0">
                <a:solidFill>
                  <a:srgbClr val="003087"/>
                </a:solidFill>
              </a:rPr>
              <a:t>The month after employment ends</a:t>
            </a:r>
          </a:p>
          <a:p>
            <a:pPr marL="171450" lvl="0" indent="-171450">
              <a:buClr>
                <a:srgbClr val="003087"/>
              </a:buClr>
              <a:buFont typeface="Wingdings 3" panose="05040102010807070707" pitchFamily="18" charset="2"/>
              <a:buChar char="}"/>
            </a:pPr>
            <a:r>
              <a:rPr lang="en-US" sz="1200" dirty="0">
                <a:solidFill>
                  <a:srgbClr val="003087"/>
                </a:solidFill>
              </a:rPr>
              <a:t>The month after group health plan insurance based on current employment ends. </a:t>
            </a:r>
          </a:p>
        </p:txBody>
      </p:sp>
      <p:sp>
        <p:nvSpPr>
          <p:cNvPr id="17"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27</a:t>
            </a:fld>
            <a:endParaRPr lang="en-US" dirty="0">
              <a:solidFill>
                <a:srgbClr val="003087"/>
              </a:solidFill>
            </a:endParaRPr>
          </a:p>
        </p:txBody>
      </p:sp>
    </p:spTree>
    <p:extLst>
      <p:ext uri="{BB962C8B-B14F-4D97-AF65-F5344CB8AC3E}">
        <p14:creationId xmlns:p14="http://schemas.microsoft.com/office/powerpoint/2010/main" val="6870295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3" grpId="0" animBg="1"/>
      <p:bldP spid="14" grpId="0" animBg="1"/>
      <p:bldP spid="15"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7983" y="256032"/>
            <a:ext cx="8137455" cy="467239"/>
          </a:xfrm>
        </p:spPr>
        <p:txBody>
          <a:bodyPr/>
          <a:lstStyle/>
          <a:p>
            <a:r>
              <a:rPr lang="en-US" sz="3200" b="1" dirty="0">
                <a:solidFill>
                  <a:srgbClr val="003087"/>
                </a:solidFill>
                <a:latin typeface="Century Gothic" panose="020B0502020202020204" pitchFamily="34" charset="0"/>
              </a:rPr>
              <a:t>Medicare Enrollment Periods</a:t>
            </a:r>
          </a:p>
        </p:txBody>
      </p:sp>
      <p:grpSp>
        <p:nvGrpSpPr>
          <p:cNvPr id="8" name="Group 7"/>
          <p:cNvGrpSpPr/>
          <p:nvPr/>
        </p:nvGrpSpPr>
        <p:grpSpPr>
          <a:xfrm>
            <a:off x="454179" y="1146847"/>
            <a:ext cx="2698589" cy="3175928"/>
            <a:chOff x="624202" y="969155"/>
            <a:chExt cx="2146377" cy="1971520"/>
          </a:xfrm>
        </p:grpSpPr>
        <p:sp>
          <p:nvSpPr>
            <p:cNvPr id="5" name="Rectangle 4"/>
            <p:cNvSpPr/>
            <p:nvPr/>
          </p:nvSpPr>
          <p:spPr>
            <a:xfrm>
              <a:off x="624202" y="969155"/>
              <a:ext cx="2146376" cy="549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latin typeface="Century Gothic" panose="020B0502020202020204" pitchFamily="34" charset="0"/>
                  <a:ea typeface="ＭＳ Ｐゴシック" pitchFamily="34" charset="-128"/>
                </a:rPr>
                <a:t>Annual Election Period (AEP)</a:t>
              </a:r>
            </a:p>
          </p:txBody>
        </p:sp>
        <p:sp>
          <p:nvSpPr>
            <p:cNvPr id="7" name="TextBox 6"/>
            <p:cNvSpPr txBox="1"/>
            <p:nvPr/>
          </p:nvSpPr>
          <p:spPr>
            <a:xfrm>
              <a:off x="624202" y="1512513"/>
              <a:ext cx="2146377" cy="1428162"/>
            </a:xfrm>
            <a:prstGeom prst="rect">
              <a:avLst/>
            </a:prstGeom>
            <a:noFill/>
            <a:ln>
              <a:solidFill>
                <a:srgbClr val="003087"/>
              </a:solidFill>
            </a:ln>
          </p:spPr>
          <p:txBody>
            <a:bodyPr wrap="square" rtlCol="0">
              <a:spAutoFit/>
            </a:bodyPr>
            <a:lstStyle/>
            <a:p>
              <a:pPr algn="ctr"/>
              <a:r>
                <a:rPr lang="en-US" altLang="en-US" sz="2400" b="1" dirty="0">
                  <a:latin typeface="Century Gothic" panose="020B0502020202020204" pitchFamily="34" charset="0"/>
                  <a:ea typeface="ＭＳ Ｐゴシック" pitchFamily="34" charset="-128"/>
                </a:rPr>
                <a:t>Oct 15</a:t>
              </a:r>
              <a:r>
                <a:rPr lang="en-US" altLang="en-US" sz="2400" b="1" baseline="30000" dirty="0">
                  <a:latin typeface="Century Gothic" panose="020B0502020202020204" pitchFamily="34" charset="0"/>
                  <a:ea typeface="ＭＳ Ｐゴシック" pitchFamily="34" charset="-128"/>
                </a:rPr>
                <a:t>th</a:t>
              </a:r>
              <a:r>
                <a:rPr lang="en-US" altLang="en-US" sz="2400" b="1" dirty="0">
                  <a:latin typeface="Century Gothic" panose="020B0502020202020204" pitchFamily="34" charset="0"/>
                  <a:ea typeface="ＭＳ Ｐゴシック" pitchFamily="34" charset="-128"/>
                </a:rPr>
                <a:t> through Dec 7</a:t>
              </a:r>
              <a:r>
                <a:rPr lang="en-US" altLang="en-US" sz="2400" b="1" baseline="30000" dirty="0">
                  <a:latin typeface="Century Gothic" panose="020B0502020202020204" pitchFamily="34" charset="0"/>
                  <a:ea typeface="ＭＳ Ｐゴシック" pitchFamily="34" charset="-128"/>
                </a:rPr>
                <a:t>th</a:t>
              </a:r>
            </a:p>
            <a:p>
              <a:pPr algn="ctr"/>
              <a:r>
                <a:rPr lang="en-US" altLang="en-US" sz="2400" b="1" dirty="0">
                  <a:solidFill>
                    <a:srgbClr val="65B034"/>
                  </a:solidFill>
                  <a:latin typeface="Century Gothic" panose="020B0502020202020204" pitchFamily="34" charset="0"/>
                  <a:ea typeface="ＭＳ Ｐゴシック" pitchFamily="34" charset="-128"/>
                </a:rPr>
                <a:t>For a</a:t>
              </a:r>
            </a:p>
            <a:p>
              <a:pPr marL="169863" algn="ctr"/>
              <a:r>
                <a:rPr lang="en-US" altLang="en-US" sz="2400" b="1" dirty="0">
                  <a:solidFill>
                    <a:srgbClr val="65B034"/>
                  </a:solidFill>
                  <a:latin typeface="Century Gothic" panose="020B0502020202020204" pitchFamily="34" charset="0"/>
                  <a:ea typeface="ＭＳ Ｐゴシック" pitchFamily="34" charset="-128"/>
                </a:rPr>
                <a:t>January 1</a:t>
              </a:r>
              <a:r>
                <a:rPr lang="en-US" altLang="en-US" sz="2400" b="1" baseline="30000" dirty="0">
                  <a:solidFill>
                    <a:srgbClr val="65B034"/>
                  </a:solidFill>
                  <a:latin typeface="Century Gothic" panose="020B0502020202020204" pitchFamily="34" charset="0"/>
                  <a:ea typeface="ＭＳ Ｐゴシック" pitchFamily="34" charset="-128"/>
                </a:rPr>
                <a:t>st </a:t>
              </a:r>
              <a:r>
                <a:rPr lang="en-US" altLang="en-US" sz="2400" b="1" dirty="0">
                  <a:solidFill>
                    <a:srgbClr val="65B034"/>
                  </a:solidFill>
                  <a:latin typeface="Century Gothic" panose="020B0502020202020204" pitchFamily="34" charset="0"/>
                  <a:ea typeface="ＭＳ Ｐゴシック" pitchFamily="34" charset="-128"/>
                </a:rPr>
                <a:t>effective date</a:t>
              </a:r>
            </a:p>
            <a:p>
              <a:endParaRPr lang="en-US" sz="1450" dirty="0"/>
            </a:p>
            <a:p>
              <a:endParaRPr lang="en-US" sz="900" dirty="0"/>
            </a:p>
          </p:txBody>
        </p:sp>
      </p:grpSp>
      <p:grpSp>
        <p:nvGrpSpPr>
          <p:cNvPr id="9" name="Group 8"/>
          <p:cNvGrpSpPr/>
          <p:nvPr/>
        </p:nvGrpSpPr>
        <p:grpSpPr>
          <a:xfrm>
            <a:off x="3217415" y="1146844"/>
            <a:ext cx="2698588" cy="3157932"/>
            <a:chOff x="624202" y="969154"/>
            <a:chExt cx="2146377" cy="2060708"/>
          </a:xfrm>
        </p:grpSpPr>
        <p:sp>
          <p:nvSpPr>
            <p:cNvPr id="10" name="Rectangle 9"/>
            <p:cNvSpPr/>
            <p:nvPr/>
          </p:nvSpPr>
          <p:spPr>
            <a:xfrm>
              <a:off x="624202" y="969154"/>
              <a:ext cx="2146376" cy="58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latin typeface="Century Gothic" panose="020B0502020202020204" pitchFamily="34" charset="0"/>
                  <a:ea typeface="ＭＳ Ｐゴシック" pitchFamily="34" charset="-128"/>
                </a:rPr>
                <a:t>Medicare Advantage Open Enrollment Period (OEP)*</a:t>
              </a:r>
            </a:p>
          </p:txBody>
        </p:sp>
        <p:sp>
          <p:nvSpPr>
            <p:cNvPr id="11" name="TextBox 10"/>
            <p:cNvSpPr txBox="1"/>
            <p:nvPr/>
          </p:nvSpPr>
          <p:spPr>
            <a:xfrm>
              <a:off x="624202" y="1563733"/>
              <a:ext cx="2146377" cy="1466129"/>
            </a:xfrm>
            <a:prstGeom prst="rect">
              <a:avLst/>
            </a:prstGeom>
            <a:noFill/>
            <a:ln>
              <a:solidFill>
                <a:srgbClr val="003087"/>
              </a:solidFill>
            </a:ln>
          </p:spPr>
          <p:txBody>
            <a:bodyPr wrap="square" rtlCol="0">
              <a:spAutoFit/>
            </a:bodyPr>
            <a:lstStyle/>
            <a:p>
              <a:pPr marL="114300" indent="-114300">
                <a:buFont typeface="Wingdings 3" panose="05040102010807070707" pitchFamily="18" charset="2"/>
                <a:buChar char="}"/>
              </a:pPr>
              <a:r>
                <a:rPr lang="en-US" altLang="en-US" sz="1400" dirty="0">
                  <a:latin typeface="Century Gothic" panose="020B0502020202020204" pitchFamily="34" charset="0"/>
                  <a:ea typeface="ＭＳ Ｐゴシック" pitchFamily="34" charset="-128"/>
                </a:rPr>
                <a:t>Jan 1</a:t>
              </a:r>
              <a:r>
                <a:rPr lang="en-US" altLang="en-US" sz="1400" baseline="30000" dirty="0">
                  <a:latin typeface="Century Gothic" panose="020B0502020202020204" pitchFamily="34" charset="0"/>
                  <a:ea typeface="ＭＳ Ｐゴシック" pitchFamily="34" charset="-128"/>
                </a:rPr>
                <a:t>st</a:t>
              </a:r>
              <a:r>
                <a:rPr lang="en-US" altLang="en-US" sz="1400" dirty="0">
                  <a:latin typeface="Century Gothic" panose="020B0502020202020204" pitchFamily="34" charset="0"/>
                  <a:ea typeface="ＭＳ Ｐゴシック" pitchFamily="34" charset="-128"/>
                </a:rPr>
                <a:t> through Mar 31</a:t>
              </a:r>
              <a:r>
                <a:rPr lang="en-US" altLang="en-US" sz="1400" baseline="30000" dirty="0">
                  <a:latin typeface="Century Gothic" panose="020B0502020202020204" pitchFamily="34" charset="0"/>
                  <a:ea typeface="ＭＳ Ｐゴシック" pitchFamily="34" charset="-128"/>
                </a:rPr>
                <a:t>st</a:t>
              </a:r>
              <a:r>
                <a:rPr lang="en-US" altLang="en-US" sz="1400" dirty="0">
                  <a:latin typeface="Century Gothic" panose="020B0502020202020204" pitchFamily="34" charset="0"/>
                  <a:ea typeface="ＭＳ Ｐゴシック" pitchFamily="34" charset="-128"/>
                </a:rPr>
                <a:t> </a:t>
              </a:r>
            </a:p>
            <a:p>
              <a:pPr marL="114300" indent="-114300">
                <a:buFont typeface="Wingdings 3" panose="05040102010807070707" pitchFamily="18" charset="2"/>
                <a:buChar char="}"/>
              </a:pPr>
              <a:r>
                <a:rPr lang="en-US" sz="1400" b="1" dirty="0">
                  <a:latin typeface="Century Gothic" panose="020B0502020202020204" pitchFamily="34" charset="0"/>
                </a:rPr>
                <a:t>*</a:t>
              </a:r>
              <a:r>
                <a:rPr lang="en-US" sz="1400" dirty="0">
                  <a:latin typeface="Century Gothic" panose="020B0502020202020204" pitchFamily="34" charset="0"/>
                </a:rPr>
                <a:t>After April 1, there is no plan switching permitted until October 15 unless the individual qualifies for a Special Enrollment Period.</a:t>
              </a:r>
              <a:endParaRPr lang="en-US" altLang="en-US" sz="1400" dirty="0">
                <a:solidFill>
                  <a:srgbClr val="65B034"/>
                </a:solidFill>
                <a:latin typeface="Century Gothic" panose="020B0502020202020204" pitchFamily="34" charset="0"/>
                <a:ea typeface="ＭＳ Ｐゴシック" pitchFamily="34" charset="-128"/>
              </a:endParaRPr>
            </a:p>
            <a:p>
              <a:endParaRPr lang="en-US" sz="1400" dirty="0">
                <a:latin typeface="Century Gothic" panose="020B0502020202020204" pitchFamily="34" charset="0"/>
              </a:endParaRPr>
            </a:p>
            <a:p>
              <a:br>
                <a:rPr lang="en-US" sz="1400" dirty="0"/>
              </a:br>
              <a:br>
                <a:rPr lang="en-US" sz="1400" dirty="0"/>
              </a:br>
              <a:endParaRPr lang="en-US" sz="1400" dirty="0"/>
            </a:p>
          </p:txBody>
        </p:sp>
      </p:grpSp>
      <p:grpSp>
        <p:nvGrpSpPr>
          <p:cNvPr id="12" name="Group 11"/>
          <p:cNvGrpSpPr/>
          <p:nvPr/>
        </p:nvGrpSpPr>
        <p:grpSpPr>
          <a:xfrm>
            <a:off x="5975175" y="1149612"/>
            <a:ext cx="2704062" cy="3138443"/>
            <a:chOff x="619847" y="969153"/>
            <a:chExt cx="2150731" cy="2200983"/>
          </a:xfrm>
        </p:grpSpPr>
        <p:sp>
          <p:nvSpPr>
            <p:cNvPr id="13" name="Rectangle 12"/>
            <p:cNvSpPr/>
            <p:nvPr/>
          </p:nvSpPr>
          <p:spPr>
            <a:xfrm>
              <a:off x="624202" y="969153"/>
              <a:ext cx="2146376" cy="625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latin typeface="Century Gothic" panose="020B0502020202020204" pitchFamily="34" charset="0"/>
                  <a:ea typeface="ＭＳ Ｐゴシック" pitchFamily="34" charset="-128"/>
                </a:rPr>
                <a:t>Special Enrollment Period (SEP)</a:t>
              </a:r>
            </a:p>
          </p:txBody>
        </p:sp>
        <p:sp>
          <p:nvSpPr>
            <p:cNvPr id="14" name="TextBox 13"/>
            <p:cNvSpPr txBox="1"/>
            <p:nvPr/>
          </p:nvSpPr>
          <p:spPr>
            <a:xfrm>
              <a:off x="619847" y="1594482"/>
              <a:ext cx="2146377" cy="1575654"/>
            </a:xfrm>
            <a:prstGeom prst="rect">
              <a:avLst/>
            </a:prstGeom>
            <a:noFill/>
            <a:ln>
              <a:solidFill>
                <a:srgbClr val="003087"/>
              </a:solidFill>
            </a:ln>
          </p:spPr>
          <p:txBody>
            <a:bodyPr wrap="square" rtlCol="0">
              <a:spAutoFit/>
            </a:bodyPr>
            <a:lstStyle/>
            <a:p>
              <a:pPr marL="114300" indent="-114300">
                <a:buFont typeface="Wingdings 3" panose="05040102010807070707" pitchFamily="18" charset="2"/>
                <a:buChar char="}"/>
              </a:pPr>
              <a:r>
                <a:rPr lang="en-US" sz="1400" b="1" dirty="0">
                  <a:latin typeface="Century Gothic" panose="020B0502020202020204" pitchFamily="34" charset="0"/>
                  <a:ea typeface="ＭＳ Ｐゴシック" pitchFamily="34" charset="-128"/>
                </a:rPr>
                <a:t>Qualifying event </a:t>
              </a:r>
              <a:r>
                <a:rPr lang="en-US" sz="1400" dirty="0">
                  <a:latin typeface="Century Gothic" panose="020B0502020202020204" pitchFamily="34" charset="0"/>
                  <a:ea typeface="ＭＳ Ｐゴシック" pitchFamily="34" charset="-128"/>
                </a:rPr>
                <a:t>such as chronic illness, gain or lose  other insurance, move into a new area or nursing facility, etc.</a:t>
              </a:r>
            </a:p>
            <a:p>
              <a:pPr marL="114300" indent="-114300">
                <a:buFont typeface="Wingdings 3" panose="05040102010807070707" pitchFamily="18" charset="2"/>
                <a:buChar char="}"/>
              </a:pPr>
              <a:r>
                <a:rPr lang="en-US" sz="1400" b="1" dirty="0">
                  <a:latin typeface="Century Gothic" panose="020B0502020202020204" pitchFamily="34" charset="0"/>
                  <a:ea typeface="ＭＳ Ｐゴシック" pitchFamily="34" charset="-128"/>
                </a:rPr>
                <a:t>Dual Eligible </a:t>
              </a:r>
              <a:br>
                <a:rPr lang="en-US" sz="1400" dirty="0">
                  <a:latin typeface="Century Gothic" panose="020B0502020202020204" pitchFamily="34" charset="0"/>
                  <a:ea typeface="ＭＳ Ｐゴシック" pitchFamily="34" charset="-128"/>
                </a:rPr>
              </a:br>
              <a:r>
                <a:rPr lang="en-US" sz="1400" dirty="0">
                  <a:latin typeface="Century Gothic" panose="020B0502020202020204" pitchFamily="34" charset="0"/>
                  <a:ea typeface="ＭＳ Ｐゴシック" pitchFamily="34" charset="-128"/>
                </a:rPr>
                <a:t>(Medicare and Medi-Cal) have a SEP available once per quarter for the first 3 quarters of the year</a:t>
              </a:r>
            </a:p>
          </p:txBody>
        </p:sp>
      </p:grpSp>
      <p:sp>
        <p:nvSpPr>
          <p:cNvPr id="15"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28</a:t>
            </a:fld>
            <a:endParaRPr lang="en-US" dirty="0">
              <a:solidFill>
                <a:srgbClr val="003087"/>
              </a:solidFill>
            </a:endParaRPr>
          </a:p>
        </p:txBody>
      </p:sp>
    </p:spTree>
    <p:extLst>
      <p:ext uri="{BB962C8B-B14F-4D97-AF65-F5344CB8AC3E}">
        <p14:creationId xmlns:p14="http://schemas.microsoft.com/office/powerpoint/2010/main" val="42162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1124" y="2894510"/>
            <a:ext cx="7001909" cy="457132"/>
          </a:xfrm>
        </p:spPr>
        <p:txBody>
          <a:bodyPr/>
          <a:lstStyle/>
          <a:p>
            <a:r>
              <a:rPr lang="en-US" sz="3600" b="1" dirty="0"/>
              <a:t>Medicare Resources</a:t>
            </a:r>
          </a:p>
        </p:txBody>
      </p:sp>
    </p:spTree>
    <p:extLst>
      <p:ext uri="{BB962C8B-B14F-4D97-AF65-F5344CB8AC3E}">
        <p14:creationId xmlns:p14="http://schemas.microsoft.com/office/powerpoint/2010/main" val="422497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1124" y="2917221"/>
            <a:ext cx="7001909" cy="457132"/>
          </a:xfrm>
        </p:spPr>
        <p:txBody>
          <a:bodyPr/>
          <a:lstStyle/>
          <a:p>
            <a:r>
              <a:rPr lang="en-US" sz="4000" b="1" dirty="0"/>
              <a:t>Medicare History</a:t>
            </a:r>
          </a:p>
        </p:txBody>
      </p:sp>
    </p:spTree>
    <p:extLst>
      <p:ext uri="{BB962C8B-B14F-4D97-AF65-F5344CB8AC3E}">
        <p14:creationId xmlns:p14="http://schemas.microsoft.com/office/powerpoint/2010/main" val="306974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4253" y="2465223"/>
            <a:ext cx="3350361" cy="29260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394253" y="3503981"/>
            <a:ext cx="3350361" cy="29992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3833" y="845451"/>
            <a:ext cx="8334117" cy="3323987"/>
          </a:xfrm>
          <a:prstGeom prst="rect">
            <a:avLst/>
          </a:prstGeom>
          <a:noFill/>
        </p:spPr>
        <p:txBody>
          <a:bodyPr wrap="square" rtlCol="0">
            <a:spAutoFit/>
          </a:bodyPr>
          <a:lstStyle/>
          <a:p>
            <a:r>
              <a:rPr lang="en-US" b="1" dirty="0">
                <a:solidFill>
                  <a:srgbClr val="81C341"/>
                </a:solidFill>
                <a:latin typeface="Century Gothic" panose="020B0502020202020204" pitchFamily="34" charset="0"/>
              </a:rPr>
              <a:t>To apply for Medicare with Social Security:</a:t>
            </a:r>
          </a:p>
          <a:p>
            <a:pPr marL="285750" indent="-285750">
              <a:lnSpc>
                <a:spcPct val="150000"/>
              </a:lnSpc>
              <a:buClr>
                <a:srgbClr val="81C341"/>
              </a:buClr>
              <a:buFont typeface="Wingdings 3" panose="05040102010807070707" pitchFamily="18" charset="2"/>
              <a:buChar char="}"/>
            </a:pPr>
            <a:r>
              <a:rPr lang="en-US" dirty="0">
                <a:latin typeface="Century Gothic" panose="020B0502020202020204" pitchFamily="34" charset="0"/>
              </a:rPr>
              <a:t>ONLINE: </a:t>
            </a:r>
            <a:r>
              <a:rPr lang="en-US" b="1" u="sng" dirty="0">
                <a:latin typeface="Century Gothic" panose="020B0502020202020204" pitchFamily="34" charset="0"/>
              </a:rPr>
              <a:t>https://www.ssa.gov/forms/apply-for-benefits.html </a:t>
            </a:r>
          </a:p>
          <a:p>
            <a:pPr marL="285750" indent="-285750">
              <a:lnSpc>
                <a:spcPct val="150000"/>
              </a:lnSpc>
              <a:buClr>
                <a:srgbClr val="81C341"/>
              </a:buClr>
              <a:buFont typeface="Wingdings 3" panose="05040102010807070707" pitchFamily="18" charset="2"/>
              <a:buChar char="}"/>
            </a:pPr>
            <a:r>
              <a:rPr lang="en-US" dirty="0">
                <a:latin typeface="Century Gothic" panose="020B0502020202020204" pitchFamily="34" charset="0"/>
              </a:rPr>
              <a:t>Visit your local Social Security office (Mon - Fri 7AM to 7PM)</a:t>
            </a:r>
          </a:p>
          <a:p>
            <a:pPr marL="285750" indent="-285750">
              <a:lnSpc>
                <a:spcPct val="150000"/>
              </a:lnSpc>
              <a:buClr>
                <a:srgbClr val="81C341"/>
              </a:buClr>
              <a:buFont typeface="Wingdings 3" panose="05040102010807070707" pitchFamily="18" charset="2"/>
              <a:buChar char="}"/>
            </a:pPr>
            <a:r>
              <a:rPr lang="en-US" dirty="0">
                <a:latin typeface="Century Gothic" panose="020B0502020202020204" pitchFamily="34" charset="0"/>
              </a:rPr>
              <a:t>Call Social Security at:</a:t>
            </a:r>
          </a:p>
          <a:p>
            <a:pPr marL="742950" lvl="1" indent="-285750">
              <a:lnSpc>
                <a:spcPct val="150000"/>
              </a:lnSpc>
              <a:buClr>
                <a:srgbClr val="81C341"/>
              </a:buClr>
              <a:buFont typeface="Arial" panose="020B0604020202020204" pitchFamily="34" charset="0"/>
              <a:buChar char="‒"/>
            </a:pPr>
            <a:r>
              <a:rPr lang="en-US" b="1" dirty="0">
                <a:latin typeface="Century Gothic" panose="020B0502020202020204" pitchFamily="34" charset="0"/>
              </a:rPr>
              <a:t>1-(800) 772-1213</a:t>
            </a:r>
            <a:r>
              <a:rPr lang="en-US" dirty="0">
                <a:latin typeface="Century Gothic" panose="020B0502020202020204" pitchFamily="34" charset="0"/>
              </a:rPr>
              <a:t> </a:t>
            </a:r>
            <a:r>
              <a:rPr lang="en-US" b="1" dirty="0">
                <a:solidFill>
                  <a:srgbClr val="81C341"/>
                </a:solidFill>
                <a:latin typeface="Century Gothic" panose="020B0502020202020204" pitchFamily="34" charset="0"/>
              </a:rPr>
              <a:t>|</a:t>
            </a:r>
            <a:r>
              <a:rPr lang="en-US" dirty="0">
                <a:latin typeface="Century Gothic" panose="020B0502020202020204" pitchFamily="34" charset="0"/>
              </a:rPr>
              <a:t> TTY users call </a:t>
            </a:r>
            <a:r>
              <a:rPr lang="en-US" b="1" dirty="0">
                <a:latin typeface="Century Gothic" panose="020B0502020202020204" pitchFamily="34" charset="0"/>
              </a:rPr>
              <a:t>1-(800) 325-0778</a:t>
            </a:r>
          </a:p>
          <a:p>
            <a:pPr lvl="1">
              <a:lnSpc>
                <a:spcPct val="150000"/>
              </a:lnSpc>
              <a:buClr>
                <a:srgbClr val="81C341"/>
              </a:buClr>
            </a:pPr>
            <a:endParaRPr lang="en-US" sz="800" dirty="0">
              <a:latin typeface="Century Gothic" panose="020B0502020202020204" pitchFamily="34" charset="0"/>
            </a:endParaRPr>
          </a:p>
          <a:p>
            <a:r>
              <a:rPr lang="en-US" b="1" dirty="0">
                <a:solidFill>
                  <a:srgbClr val="81C341"/>
                </a:solidFill>
                <a:latin typeface="Century Gothic" panose="020B0502020202020204" pitchFamily="34" charset="0"/>
              </a:rPr>
              <a:t>Worked for a railroad? </a:t>
            </a:r>
          </a:p>
          <a:p>
            <a:pPr marL="285750" indent="-285750">
              <a:buClr>
                <a:srgbClr val="81C341"/>
              </a:buClr>
              <a:buFont typeface="Wingdings 3" panose="05040102010807070707" pitchFamily="18" charset="2"/>
              <a:buChar char="}"/>
            </a:pPr>
            <a:r>
              <a:rPr lang="en-US" dirty="0">
                <a:latin typeface="Century Gothic" panose="020B0502020202020204" pitchFamily="34" charset="0"/>
              </a:rPr>
              <a:t>Call Railroad Retirement Board (RRB) at: </a:t>
            </a:r>
          </a:p>
          <a:p>
            <a:pPr marL="742950" lvl="1" indent="-285750">
              <a:buClr>
                <a:srgbClr val="81C341"/>
              </a:buClr>
              <a:buFont typeface="Arial" panose="020B0604020202020204" pitchFamily="34" charset="0"/>
              <a:buChar char="‒"/>
            </a:pPr>
            <a:r>
              <a:rPr lang="en-US" b="1" dirty="0">
                <a:latin typeface="Century Gothic" panose="020B0502020202020204" pitchFamily="34" charset="0"/>
              </a:rPr>
              <a:t>1-(877) 772-5772</a:t>
            </a:r>
            <a:r>
              <a:rPr lang="en-US" dirty="0">
                <a:latin typeface="Century Gothic" panose="020B0502020202020204" pitchFamily="34" charset="0"/>
              </a:rPr>
              <a:t> </a:t>
            </a:r>
            <a:r>
              <a:rPr lang="en-US" b="1" dirty="0">
                <a:solidFill>
                  <a:srgbClr val="81C341"/>
                </a:solidFill>
                <a:latin typeface="Century Gothic" panose="020B0502020202020204" pitchFamily="34" charset="0"/>
              </a:rPr>
              <a:t>|</a:t>
            </a:r>
            <a:r>
              <a:rPr lang="en-US" dirty="0">
                <a:latin typeface="Century Gothic" panose="020B0502020202020204" pitchFamily="34" charset="0"/>
              </a:rPr>
              <a:t> TTY users call </a:t>
            </a:r>
            <a:r>
              <a:rPr lang="en-US" b="1" dirty="0">
                <a:latin typeface="Century Gothic" panose="020B0502020202020204" pitchFamily="34" charset="0"/>
              </a:rPr>
              <a:t>1-(312) 751-4701</a:t>
            </a:r>
          </a:p>
          <a:p>
            <a:pPr marL="742950" lvl="1" indent="-285750">
              <a:buClr>
                <a:srgbClr val="81C341"/>
              </a:buClr>
              <a:buFont typeface="Arial" panose="020B0604020202020204" pitchFamily="34" charset="0"/>
              <a:buChar char="‒"/>
            </a:pPr>
            <a:r>
              <a:rPr lang="en-US" dirty="0">
                <a:latin typeface="Century Gothic" panose="020B0502020202020204" pitchFamily="34" charset="0"/>
              </a:rPr>
              <a:t> (Mon - Fri 9AM to 3:30 PM</a:t>
            </a:r>
          </a:p>
        </p:txBody>
      </p:sp>
      <p:sp>
        <p:nvSpPr>
          <p:cNvPr id="5" name="Text Placeholder 4"/>
          <p:cNvSpPr>
            <a:spLocks noGrp="1"/>
          </p:cNvSpPr>
          <p:nvPr>
            <p:ph type="body" sz="quarter" idx="10"/>
          </p:nvPr>
        </p:nvSpPr>
        <p:spPr>
          <a:xfrm>
            <a:off x="453833" y="325945"/>
            <a:ext cx="8461567" cy="464885"/>
          </a:xfrm>
        </p:spPr>
        <p:txBody>
          <a:bodyPr/>
          <a:lstStyle/>
          <a:p>
            <a:r>
              <a:rPr lang="en-US" sz="2850" b="1" dirty="0"/>
              <a:t>How to Apply for Medicare?</a:t>
            </a:r>
          </a:p>
        </p:txBody>
      </p:sp>
      <p:sp>
        <p:nvSpPr>
          <p:cNvPr id="7"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30</a:t>
            </a:fld>
            <a:endParaRPr lang="en-US" dirty="0">
              <a:solidFill>
                <a:srgbClr val="003087"/>
              </a:solidFill>
            </a:endParaRPr>
          </a:p>
        </p:txBody>
      </p:sp>
    </p:spTree>
    <p:extLst>
      <p:ext uri="{BB962C8B-B14F-4D97-AF65-F5344CB8AC3E}">
        <p14:creationId xmlns:p14="http://schemas.microsoft.com/office/powerpoint/2010/main" val="336430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3833" y="325945"/>
            <a:ext cx="8461567" cy="464885"/>
          </a:xfrm>
        </p:spPr>
        <p:txBody>
          <a:bodyPr/>
          <a:lstStyle/>
          <a:p>
            <a:r>
              <a:rPr lang="en-US" sz="2850" b="1" dirty="0"/>
              <a:t>Medicare Resources</a:t>
            </a:r>
          </a:p>
        </p:txBody>
      </p:sp>
      <p:grpSp>
        <p:nvGrpSpPr>
          <p:cNvPr id="7" name="Group 6"/>
          <p:cNvGrpSpPr/>
          <p:nvPr/>
        </p:nvGrpSpPr>
        <p:grpSpPr>
          <a:xfrm>
            <a:off x="5606860" y="1084519"/>
            <a:ext cx="3178905" cy="2960751"/>
            <a:chOff x="627900" y="969155"/>
            <a:chExt cx="2147034" cy="2115793"/>
          </a:xfrm>
        </p:grpSpPr>
        <p:sp>
          <p:nvSpPr>
            <p:cNvPr id="8" name="Rectangle 7"/>
            <p:cNvSpPr/>
            <p:nvPr/>
          </p:nvSpPr>
          <p:spPr>
            <a:xfrm>
              <a:off x="627900" y="969155"/>
              <a:ext cx="2146376" cy="611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latin typeface="Century Gothic" panose="020B0502020202020204" pitchFamily="34" charset="0"/>
                  <a:ea typeface="ＭＳ Ｐゴシック" pitchFamily="34" charset="-128"/>
                </a:rPr>
                <a:t>Need a </a:t>
              </a:r>
            </a:p>
            <a:p>
              <a:pPr algn="ctr"/>
              <a:r>
                <a:rPr lang="en-US" altLang="en-US" b="1" dirty="0">
                  <a:latin typeface="Century Gothic" panose="020B0502020202020204" pitchFamily="34" charset="0"/>
                  <a:ea typeface="ＭＳ Ｐゴシック" pitchFamily="34" charset="-128"/>
                </a:rPr>
                <a:t>Replacement Card?</a:t>
              </a:r>
            </a:p>
          </p:txBody>
        </p:sp>
        <p:sp>
          <p:nvSpPr>
            <p:cNvPr id="9" name="TextBox 8"/>
            <p:cNvSpPr txBox="1"/>
            <p:nvPr/>
          </p:nvSpPr>
          <p:spPr>
            <a:xfrm>
              <a:off x="628557" y="1589347"/>
              <a:ext cx="2146377" cy="1495601"/>
            </a:xfrm>
            <a:prstGeom prst="rect">
              <a:avLst/>
            </a:prstGeom>
            <a:noFill/>
            <a:ln>
              <a:solidFill>
                <a:srgbClr val="003087"/>
              </a:solidFill>
            </a:ln>
          </p:spPr>
          <p:txBody>
            <a:bodyPr wrap="square" rtlCol="0">
              <a:spAutoFit/>
            </a:bodyPr>
            <a:lstStyle/>
            <a:p>
              <a:pPr marL="285750" indent="-285750">
                <a:buClr>
                  <a:srgbClr val="81C341"/>
                </a:buClr>
                <a:buFont typeface="Wingdings 3" panose="05040102010807070707" pitchFamily="18" charset="2"/>
                <a:buChar char="}"/>
              </a:pPr>
              <a:r>
                <a:rPr lang="en-US" sz="1600" b="1" dirty="0">
                  <a:latin typeface="Century Gothic" panose="020B0502020202020204" pitchFamily="34" charset="0"/>
                </a:rPr>
                <a:t>Call 1-800-633-4227</a:t>
              </a:r>
            </a:p>
            <a:p>
              <a:pPr marL="285750" indent="-285750">
                <a:buClr>
                  <a:srgbClr val="81C341"/>
                </a:buClr>
                <a:buFont typeface="Wingdings 3" panose="05040102010807070707" pitchFamily="18" charset="2"/>
                <a:buChar char="}"/>
              </a:pPr>
              <a:r>
                <a:rPr lang="en-US" sz="1600" b="1" dirty="0">
                  <a:latin typeface="Century Gothic" panose="020B0502020202020204" pitchFamily="34" charset="0"/>
                </a:rPr>
                <a:t>TTY – 1-800-486-2048</a:t>
              </a:r>
            </a:p>
            <a:p>
              <a:pPr marL="285750" indent="-285750">
                <a:buClr>
                  <a:srgbClr val="81C341"/>
                </a:buClr>
                <a:buFont typeface="Wingdings 3" panose="05040102010807070707" pitchFamily="18" charset="2"/>
                <a:buChar char="}"/>
              </a:pPr>
              <a:r>
                <a:rPr lang="en-US" sz="1600" b="1" dirty="0">
                  <a:latin typeface="Century Gothic" panose="020B0502020202020204" pitchFamily="34" charset="0"/>
                </a:rPr>
                <a:t>Visit your local Social Security office</a:t>
              </a:r>
            </a:p>
            <a:p>
              <a:pPr>
                <a:buClr>
                  <a:srgbClr val="81C341"/>
                </a:buClr>
              </a:pPr>
              <a:r>
                <a:rPr lang="en-US" sz="1600" b="1" u="sng" dirty="0">
                  <a:solidFill>
                    <a:srgbClr val="81C341"/>
                  </a:solidFill>
                  <a:latin typeface="Century Gothic" panose="020B0502020202020204" pitchFamily="34" charset="0"/>
                </a:rPr>
                <a:t>Online: </a:t>
              </a:r>
              <a:r>
                <a:rPr lang="en-US" sz="1600" b="1" u="sng" dirty="0">
                  <a:solidFill>
                    <a:srgbClr val="003087"/>
                  </a:solidFill>
                  <a:latin typeface="Century Gothic" panose="020B0502020202020204" pitchFamily="34" charset="0"/>
                </a:rPr>
                <a:t>https://faq.ssa.gov/en-US/Topic/article/KA-01735</a:t>
              </a:r>
            </a:p>
            <a:p>
              <a:endParaRPr lang="en-US" sz="900" dirty="0"/>
            </a:p>
            <a:p>
              <a:endParaRPr lang="en-US" sz="900" dirty="0"/>
            </a:p>
          </p:txBody>
        </p:sp>
      </p:grpSp>
      <p:grpSp>
        <p:nvGrpSpPr>
          <p:cNvPr id="12" name="Group 11"/>
          <p:cNvGrpSpPr/>
          <p:nvPr/>
        </p:nvGrpSpPr>
        <p:grpSpPr>
          <a:xfrm>
            <a:off x="453833" y="1161464"/>
            <a:ext cx="3184380" cy="2883806"/>
            <a:chOff x="624202" y="969155"/>
            <a:chExt cx="2150732" cy="2060807"/>
          </a:xfrm>
        </p:grpSpPr>
        <p:sp>
          <p:nvSpPr>
            <p:cNvPr id="13" name="Rectangle 12"/>
            <p:cNvSpPr/>
            <p:nvPr/>
          </p:nvSpPr>
          <p:spPr>
            <a:xfrm>
              <a:off x="624202" y="969155"/>
              <a:ext cx="2146376" cy="611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latin typeface="Century Gothic" panose="020B0502020202020204" pitchFamily="34" charset="0"/>
                  <a:ea typeface="ＭＳ Ｐゴシック" pitchFamily="34" charset="-128"/>
                </a:rPr>
                <a:t>Need to contact Medicare?</a:t>
              </a:r>
            </a:p>
          </p:txBody>
        </p:sp>
        <p:sp>
          <p:nvSpPr>
            <p:cNvPr id="14" name="TextBox 13"/>
            <p:cNvSpPr txBox="1"/>
            <p:nvPr/>
          </p:nvSpPr>
          <p:spPr>
            <a:xfrm>
              <a:off x="628557" y="1589347"/>
              <a:ext cx="2146377" cy="1440615"/>
            </a:xfrm>
            <a:prstGeom prst="rect">
              <a:avLst/>
            </a:prstGeom>
            <a:noFill/>
            <a:ln>
              <a:solidFill>
                <a:srgbClr val="003087"/>
              </a:solidFill>
            </a:ln>
          </p:spPr>
          <p:txBody>
            <a:bodyPr wrap="square" rtlCol="0">
              <a:spAutoFit/>
            </a:bodyPr>
            <a:lstStyle/>
            <a:p>
              <a:pPr marL="285750" indent="-285750">
                <a:buClr>
                  <a:srgbClr val="81C341"/>
                </a:buClr>
                <a:buFont typeface="Wingdings 3" panose="05040102010807070707" pitchFamily="18" charset="2"/>
                <a:buChar char="}"/>
              </a:pPr>
              <a:r>
                <a:rPr lang="en-US" sz="1600" b="1" dirty="0">
                  <a:latin typeface="Century Gothic" pitchFamily="34" charset="0"/>
                </a:rPr>
                <a:t>Call 1-800-MEDICARE</a:t>
              </a:r>
            </a:p>
            <a:p>
              <a:pPr marL="285750" indent="-285750">
                <a:buClr>
                  <a:srgbClr val="81C341"/>
                </a:buClr>
                <a:buFont typeface="Wingdings 3" panose="05040102010807070707" pitchFamily="18" charset="2"/>
                <a:buChar char="}"/>
              </a:pPr>
              <a:r>
                <a:rPr lang="en-US" sz="1600" b="1" dirty="0">
                  <a:latin typeface="Century Gothic" pitchFamily="34" charset="0"/>
                </a:rPr>
                <a:t>TTY call 1-877-486-2048</a:t>
              </a:r>
            </a:p>
            <a:p>
              <a:pPr marL="285750" indent="-285750">
                <a:buClr>
                  <a:srgbClr val="81C341"/>
                </a:buClr>
                <a:buFont typeface="Wingdings 3" panose="05040102010807070707" pitchFamily="18" charset="2"/>
                <a:buChar char="}"/>
              </a:pPr>
              <a:r>
                <a:rPr lang="en-US" sz="1600" b="1" dirty="0">
                  <a:latin typeface="Century Gothic" pitchFamily="34" charset="0"/>
                </a:rPr>
                <a:t>24 hours, 7 days a week</a:t>
              </a:r>
            </a:p>
            <a:p>
              <a:r>
                <a:rPr lang="en-US" sz="1600" b="1" u="sng" dirty="0">
                  <a:solidFill>
                    <a:srgbClr val="81C341"/>
                  </a:solidFill>
                  <a:latin typeface="Century Gothic" pitchFamily="34" charset="0"/>
                </a:rPr>
                <a:t>Online: </a:t>
              </a:r>
              <a:r>
                <a:rPr lang="en-US" sz="1600" b="1" dirty="0">
                  <a:latin typeface="Century Gothic" pitchFamily="34" charset="0"/>
                </a:rPr>
                <a:t>https://www.medicare.gov</a:t>
              </a:r>
              <a:endParaRPr lang="en-US" sz="1600" dirty="0">
                <a:latin typeface="Century Gothic" pitchFamily="34" charset="0"/>
              </a:endParaRPr>
            </a:p>
            <a:p>
              <a:endParaRPr lang="en-US" sz="900" dirty="0"/>
            </a:p>
            <a:p>
              <a:endParaRPr lang="en-US" sz="900" dirty="0"/>
            </a:p>
            <a:p>
              <a:endParaRPr lang="en-US" sz="900" dirty="0"/>
            </a:p>
            <a:p>
              <a:endParaRPr lang="en-US" sz="900" dirty="0"/>
            </a:p>
            <a:p>
              <a:endParaRPr lang="en-US" sz="900" dirty="0"/>
            </a:p>
          </p:txBody>
        </p:sp>
      </p:grpSp>
      <p:pic>
        <p:nvPicPr>
          <p:cNvPr id="2" name="Picture 1"/>
          <p:cNvPicPr>
            <a:picLocks noChangeAspect="1"/>
          </p:cNvPicPr>
          <p:nvPr/>
        </p:nvPicPr>
        <p:blipFill>
          <a:blip r:embed="rId3"/>
          <a:stretch>
            <a:fillRect/>
          </a:stretch>
        </p:blipFill>
        <p:spPr>
          <a:xfrm>
            <a:off x="3840480" y="1645796"/>
            <a:ext cx="1463040" cy="1873978"/>
          </a:xfrm>
          <a:prstGeom prst="rect">
            <a:avLst/>
          </a:prstGeom>
          <a:ln w="38100">
            <a:solidFill>
              <a:schemeClr val="bg1">
                <a:lumMod val="50000"/>
              </a:schemeClr>
            </a:solidFill>
          </a:ln>
        </p:spPr>
      </p:pic>
      <p:sp>
        <p:nvSpPr>
          <p:cNvPr id="16"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31</a:t>
            </a:fld>
            <a:endParaRPr lang="en-US" dirty="0">
              <a:solidFill>
                <a:srgbClr val="003087"/>
              </a:solidFill>
            </a:endParaRPr>
          </a:p>
        </p:txBody>
      </p:sp>
    </p:spTree>
    <p:extLst>
      <p:ext uri="{BB962C8B-B14F-4D97-AF65-F5344CB8AC3E}">
        <p14:creationId xmlns:p14="http://schemas.microsoft.com/office/powerpoint/2010/main" val="3407954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96886" y="1443240"/>
            <a:ext cx="6694714" cy="24519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4000"/>
              </a:spcAft>
              <a:buClrTx/>
              <a:buSzTx/>
              <a:buFontTx/>
              <a:buNone/>
              <a:tabLst/>
              <a:defRPr/>
            </a:pPr>
            <a:r>
              <a:rPr kumimoji="0" lang="en-US" sz="4000" b="1" i="0" u="none" strike="noStrike" kern="1200" cap="none" spc="0" normalizeH="0" baseline="0" noProof="0" dirty="0">
                <a:ln>
                  <a:noFill/>
                </a:ln>
                <a:solidFill>
                  <a:srgbClr val="003087"/>
                </a:solidFill>
                <a:effectLst/>
                <a:uLnTx/>
                <a:uFillTx/>
                <a:latin typeface="Arial"/>
                <a:ea typeface="+mn-ea"/>
                <a:cs typeface="+mn-cs"/>
              </a:rPr>
              <a:t>THANK YOU for</a:t>
            </a:r>
            <a:r>
              <a:rPr kumimoji="0" lang="en-US" sz="4000" b="1" i="0" u="none" strike="noStrike" kern="1200" cap="none" spc="0" normalizeH="0" noProof="0" dirty="0">
                <a:ln>
                  <a:noFill/>
                </a:ln>
                <a:solidFill>
                  <a:srgbClr val="003087"/>
                </a:solidFill>
                <a:effectLst/>
                <a:uLnTx/>
                <a:uFillTx/>
                <a:latin typeface="Arial"/>
                <a:ea typeface="+mn-ea"/>
                <a:cs typeface="+mn-cs"/>
              </a:rPr>
              <a:t> attending</a:t>
            </a:r>
            <a:r>
              <a:rPr kumimoji="0" lang="en-US" sz="4000" b="1" i="0" u="none" strike="noStrike" kern="1200" cap="none" spc="0" normalizeH="0" baseline="0" noProof="0" dirty="0">
                <a:ln>
                  <a:noFill/>
                </a:ln>
                <a:solidFill>
                  <a:srgbClr val="003087"/>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4000"/>
              </a:spcAft>
              <a:buClrTx/>
              <a:buSzTx/>
              <a:buFontTx/>
              <a:buNone/>
              <a:tabLst/>
              <a:defRPr/>
            </a:pPr>
            <a:r>
              <a:rPr lang="en-US" sz="4000" b="1" dirty="0">
                <a:solidFill>
                  <a:srgbClr val="003087"/>
                </a:solidFill>
                <a:latin typeface="Arial"/>
              </a:rPr>
              <a:t>What questions do </a:t>
            </a:r>
            <a:br>
              <a:rPr lang="en-US" sz="4000" b="1" dirty="0">
                <a:solidFill>
                  <a:srgbClr val="003087"/>
                </a:solidFill>
                <a:latin typeface="Arial"/>
              </a:rPr>
            </a:br>
            <a:r>
              <a:rPr lang="en-US" sz="4000" b="1" dirty="0">
                <a:solidFill>
                  <a:srgbClr val="003087"/>
                </a:solidFill>
                <a:latin typeface="Arial"/>
              </a:rPr>
              <a:t>you have?</a:t>
            </a:r>
            <a:endParaRPr kumimoji="0" lang="en-US" sz="4000" b="0" i="0" u="none" strike="noStrike" kern="1200" cap="none" spc="0" normalizeH="0" baseline="0" noProof="0" dirty="0">
              <a:ln>
                <a:noFill/>
              </a:ln>
              <a:solidFill>
                <a:srgbClr val="003087"/>
              </a:solidFill>
              <a:effectLst/>
              <a:uLnTx/>
              <a:uFillTx/>
              <a:latin typeface="Arial"/>
              <a:ea typeface="+mn-ea"/>
              <a:cs typeface="+mn-cs"/>
            </a:endParaRPr>
          </a:p>
        </p:txBody>
      </p:sp>
    </p:spTree>
    <p:extLst>
      <p:ext uri="{BB962C8B-B14F-4D97-AF65-F5344CB8AC3E}">
        <p14:creationId xmlns:p14="http://schemas.microsoft.com/office/powerpoint/2010/main" val="41893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20624" y="356616"/>
            <a:ext cx="8222241" cy="538763"/>
          </a:xfrm>
        </p:spPr>
        <p:txBody>
          <a:bodyPr/>
          <a:lstStyle/>
          <a:p>
            <a:r>
              <a:rPr lang="en-US" sz="3200" b="1" dirty="0">
                <a:solidFill>
                  <a:srgbClr val="003087"/>
                </a:solidFill>
                <a:latin typeface="Century Gothic" panose="020B0502020202020204" pitchFamily="34" charset="0"/>
              </a:rPr>
              <a:t>A Brief History of Medicare</a:t>
            </a:r>
          </a:p>
        </p:txBody>
      </p:sp>
      <p:sp>
        <p:nvSpPr>
          <p:cNvPr id="9" name="Slide Number Placeholder 6"/>
          <p:cNvSpPr>
            <a:spLocks noGrp="1"/>
          </p:cNvSpPr>
          <p:nvPr>
            <p:ph type="sldNum" sz="quarter" idx="4"/>
          </p:nvPr>
        </p:nvSpPr>
        <p:spPr>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4</a:t>
            </a:fld>
            <a:endParaRPr lang="en-US" dirty="0">
              <a:solidFill>
                <a:srgbClr val="003087"/>
              </a:solidFill>
            </a:endParaRPr>
          </a:p>
        </p:txBody>
      </p:sp>
      <p:sp>
        <p:nvSpPr>
          <p:cNvPr id="12" name="TextBox 11">
            <a:extLst>
              <a:ext uri="{FF2B5EF4-FFF2-40B4-BE49-F238E27FC236}">
                <a16:creationId xmlns:a16="http://schemas.microsoft.com/office/drawing/2014/main" id="{86490743-7C2F-124B-A1A3-3243AD501D84}"/>
              </a:ext>
            </a:extLst>
          </p:cNvPr>
          <p:cNvSpPr txBox="1">
            <a:spLocks/>
          </p:cNvSpPr>
          <p:nvPr>
            <p:custDataLst>
              <p:tags r:id="rId1"/>
            </p:custDataLst>
          </p:nvPr>
        </p:nvSpPr>
        <p:spPr>
          <a:xfrm>
            <a:off x="481988" y="1921264"/>
            <a:ext cx="2642898" cy="337591"/>
          </a:xfrm>
          <a:prstGeom prst="rect">
            <a:avLst/>
          </a:prstGeom>
          <a:noFill/>
          <a:ln>
            <a:noFill/>
          </a:ln>
        </p:spPr>
        <p:txBody>
          <a:bodyPr vert="horz" wrap="square" lIns="0" tIns="0" rIns="0" bIns="0" rtlCol="0" anchor="t" anchorCtr="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spcBef>
                <a:spcPts val="0"/>
              </a:spcBef>
              <a:spcAft>
                <a:spcPts val="0"/>
              </a:spcAft>
            </a:pPr>
            <a:r>
              <a:rPr lang="en-US" b="1" dirty="0">
                <a:solidFill>
                  <a:schemeClr val="bg1"/>
                </a:solidFill>
                <a:latin typeface="Arial" panose="020B0604020202020204" pitchFamily="34" charset="0"/>
                <a:ea typeface="Tahoma" pitchFamily="34" charset="0"/>
                <a:cs typeface="Arial" panose="020B0604020202020204" pitchFamily="34" charset="0"/>
              </a:rPr>
              <a:t>Connections Badge</a:t>
            </a:r>
          </a:p>
        </p:txBody>
      </p:sp>
      <p:sp>
        <p:nvSpPr>
          <p:cNvPr id="13" name="TextBox 12">
            <a:extLst>
              <a:ext uri="{FF2B5EF4-FFF2-40B4-BE49-F238E27FC236}">
                <a16:creationId xmlns:a16="http://schemas.microsoft.com/office/drawing/2014/main" id="{86490743-7C2F-124B-A1A3-3243AD501D84}"/>
              </a:ext>
            </a:extLst>
          </p:cNvPr>
          <p:cNvSpPr txBox="1">
            <a:spLocks/>
          </p:cNvSpPr>
          <p:nvPr>
            <p:custDataLst>
              <p:tags r:id="rId2"/>
            </p:custDataLst>
          </p:nvPr>
        </p:nvSpPr>
        <p:spPr>
          <a:xfrm>
            <a:off x="3229768" y="1921264"/>
            <a:ext cx="2642898" cy="337591"/>
          </a:xfrm>
          <a:prstGeom prst="rect">
            <a:avLst/>
          </a:prstGeom>
          <a:noFill/>
          <a:ln>
            <a:noFill/>
          </a:ln>
        </p:spPr>
        <p:txBody>
          <a:bodyPr vert="horz" wrap="square" lIns="0" tIns="0" rIns="0" bIns="0" rtlCol="0" anchor="t" anchorCtr="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spcBef>
                <a:spcPts val="0"/>
              </a:spcBef>
              <a:spcAft>
                <a:spcPts val="0"/>
              </a:spcAft>
            </a:pPr>
            <a:r>
              <a:rPr lang="en-US" b="1" dirty="0">
                <a:solidFill>
                  <a:schemeClr val="bg1"/>
                </a:solidFill>
                <a:latin typeface="Arial" panose="020B0604020202020204" pitchFamily="34" charset="0"/>
                <a:ea typeface="Tahoma" pitchFamily="34" charset="0"/>
                <a:cs typeface="Arial" panose="020B0604020202020204" pitchFamily="34" charset="0"/>
              </a:rPr>
              <a:t>Sales Support Team</a:t>
            </a:r>
          </a:p>
        </p:txBody>
      </p:sp>
      <p:sp>
        <p:nvSpPr>
          <p:cNvPr id="14" name="TextBox 13">
            <a:extLst>
              <a:ext uri="{FF2B5EF4-FFF2-40B4-BE49-F238E27FC236}">
                <a16:creationId xmlns:a16="http://schemas.microsoft.com/office/drawing/2014/main" id="{86490743-7C2F-124B-A1A3-3243AD501D84}"/>
              </a:ext>
            </a:extLst>
          </p:cNvPr>
          <p:cNvSpPr txBox="1">
            <a:spLocks/>
          </p:cNvSpPr>
          <p:nvPr>
            <p:custDataLst>
              <p:tags r:id="rId3"/>
            </p:custDataLst>
          </p:nvPr>
        </p:nvSpPr>
        <p:spPr>
          <a:xfrm>
            <a:off x="5977548" y="1921264"/>
            <a:ext cx="2642898" cy="337591"/>
          </a:xfrm>
          <a:prstGeom prst="rect">
            <a:avLst/>
          </a:prstGeom>
          <a:noFill/>
          <a:ln>
            <a:noFill/>
          </a:ln>
        </p:spPr>
        <p:txBody>
          <a:bodyPr vert="horz" wrap="square" lIns="0" tIns="0" rIns="0" bIns="0" rtlCol="0" anchor="t" anchorCtr="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US" b="1" dirty="0">
                <a:solidFill>
                  <a:schemeClr val="bg1"/>
                </a:solidFill>
                <a:latin typeface="Arial" panose="020B0604020202020204" pitchFamily="34" charset="0"/>
                <a:ea typeface="Tahoma" pitchFamily="34" charset="0"/>
                <a:cs typeface="Arial" panose="020B0604020202020204" pitchFamily="34" charset="0"/>
              </a:rPr>
              <a:t>Complete Application</a:t>
            </a:r>
          </a:p>
        </p:txBody>
      </p:sp>
      <p:sp>
        <p:nvSpPr>
          <p:cNvPr id="15" name="Rectangle 14"/>
          <p:cNvSpPr/>
          <p:nvPr/>
        </p:nvSpPr>
        <p:spPr>
          <a:xfrm>
            <a:off x="508198" y="2186003"/>
            <a:ext cx="2649403" cy="18773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3087"/>
                </a:solidFill>
                <a:latin typeface="Century Gothic" panose="020B0502020202020204" pitchFamily="34" charset="0"/>
              </a:rPr>
              <a:t>Signed Medicare into law*</a:t>
            </a:r>
            <a:br>
              <a:rPr lang="en-US" sz="1400" dirty="0">
                <a:solidFill>
                  <a:srgbClr val="003087"/>
                </a:solidFill>
                <a:latin typeface="Century Gothic" panose="020B0502020202020204" pitchFamily="34" charset="0"/>
              </a:rPr>
            </a:br>
            <a:r>
              <a:rPr lang="en-US" sz="1400" dirty="0">
                <a:solidFill>
                  <a:srgbClr val="003087"/>
                </a:solidFill>
                <a:latin typeface="Century Gothic" panose="020B0502020202020204" pitchFamily="34" charset="0"/>
              </a:rPr>
              <a:t>in Independence, Missouri</a:t>
            </a:r>
            <a:br>
              <a:rPr lang="en-US" sz="1400" dirty="0">
                <a:solidFill>
                  <a:srgbClr val="003087"/>
                </a:solidFill>
                <a:latin typeface="Century Gothic" panose="020B0502020202020204" pitchFamily="34" charset="0"/>
              </a:rPr>
            </a:br>
            <a:endParaRPr lang="en-US" sz="1400" dirty="0">
              <a:solidFill>
                <a:srgbClr val="003087"/>
              </a:solidFill>
              <a:latin typeface="Century Gothic" panose="020B0502020202020204" pitchFamily="34" charset="0"/>
            </a:endParaRPr>
          </a:p>
          <a:p>
            <a:pPr algn="ctr"/>
            <a:r>
              <a:rPr lang="en-US" sz="1200" b="1" i="1" dirty="0">
                <a:solidFill>
                  <a:srgbClr val="65B034"/>
                </a:solidFill>
                <a:latin typeface="Century Gothic" panose="020B0502020202020204" pitchFamily="34" charset="0"/>
              </a:rPr>
              <a:t>President Harry S. Truman </a:t>
            </a:r>
            <a:r>
              <a:rPr lang="en-US" sz="1200" i="1" dirty="0">
                <a:solidFill>
                  <a:srgbClr val="65B034"/>
                </a:solidFill>
                <a:latin typeface="Century Gothic" panose="020B0502020202020204" pitchFamily="34" charset="0"/>
              </a:rPr>
              <a:t>received the 1</a:t>
            </a:r>
            <a:r>
              <a:rPr lang="en-US" sz="1200" i="1" baseline="30000" dirty="0">
                <a:solidFill>
                  <a:srgbClr val="65B034"/>
                </a:solidFill>
                <a:latin typeface="Century Gothic" panose="020B0502020202020204" pitchFamily="34" charset="0"/>
              </a:rPr>
              <a:t>st</a:t>
            </a:r>
            <a:r>
              <a:rPr lang="en-US" sz="1200" i="1" dirty="0">
                <a:solidFill>
                  <a:srgbClr val="65B034"/>
                </a:solidFill>
                <a:latin typeface="Century Gothic" panose="020B0502020202020204" pitchFamily="34" charset="0"/>
              </a:rPr>
              <a:t> Medicare card during the ceremony</a:t>
            </a:r>
          </a:p>
          <a:p>
            <a:pPr algn="ctr"/>
            <a:endParaRPr lang="en-US" sz="1200" i="1" dirty="0">
              <a:solidFill>
                <a:srgbClr val="65B034"/>
              </a:solidFill>
              <a:latin typeface="Century Gothic" panose="020B0502020202020204" pitchFamily="34" charset="0"/>
            </a:endParaRPr>
          </a:p>
        </p:txBody>
      </p:sp>
      <p:grpSp>
        <p:nvGrpSpPr>
          <p:cNvPr id="23" name="Group 22"/>
          <p:cNvGrpSpPr/>
          <p:nvPr/>
        </p:nvGrpSpPr>
        <p:grpSpPr>
          <a:xfrm>
            <a:off x="3232349" y="1160242"/>
            <a:ext cx="2656831" cy="2903157"/>
            <a:chOff x="3150171" y="905942"/>
            <a:chExt cx="2656831" cy="2903157"/>
          </a:xfrm>
        </p:grpSpPr>
        <p:sp>
          <p:nvSpPr>
            <p:cNvPr id="16" name="Rectangle 15"/>
            <p:cNvSpPr/>
            <p:nvPr/>
          </p:nvSpPr>
          <p:spPr>
            <a:xfrm>
              <a:off x="3150171" y="1915106"/>
              <a:ext cx="2656831" cy="189399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br>
                <a:rPr lang="en-US" b="1" dirty="0">
                  <a:solidFill>
                    <a:srgbClr val="DD1A32"/>
                  </a:solidFill>
                  <a:latin typeface="Century Gothic" panose="020B0502020202020204" pitchFamily="34" charset="0"/>
                </a:rPr>
              </a:br>
              <a:r>
                <a:rPr lang="en-US" sz="1400" dirty="0">
                  <a:solidFill>
                    <a:srgbClr val="003087"/>
                  </a:solidFill>
                  <a:latin typeface="Century Gothic" panose="020B0502020202020204" pitchFamily="34" charset="0"/>
                </a:rPr>
                <a:t>Extended Medicare to individuals under 65 with certain disabilities and End Stage Renal Disease (ESRD)</a:t>
              </a:r>
            </a:p>
            <a:p>
              <a:pPr algn="ctr">
                <a:defRPr/>
              </a:pPr>
              <a:endParaRPr lang="en-US" sz="1600" dirty="0">
                <a:solidFill>
                  <a:srgbClr val="003087"/>
                </a:solidFill>
                <a:latin typeface="Century Gothic" panose="020B0502020202020204" pitchFamily="34" charset="0"/>
              </a:endParaRPr>
            </a:p>
            <a:p>
              <a:pPr algn="ctr">
                <a:defRPr/>
              </a:pPr>
              <a:endParaRPr lang="en-US" sz="1600" dirty="0">
                <a:solidFill>
                  <a:srgbClr val="003087"/>
                </a:solidFill>
                <a:latin typeface="Century Gothic" panose="020B0502020202020204" pitchFamily="34" charset="0"/>
              </a:endParaRPr>
            </a:p>
            <a:p>
              <a:pPr algn="ctr">
                <a:defRPr/>
              </a:pPr>
              <a:endParaRPr lang="en-US" b="1" dirty="0">
                <a:solidFill>
                  <a:srgbClr val="003087"/>
                </a:solidFill>
                <a:latin typeface="Century Gothic" panose="020B0502020202020204" pitchFamily="34" charset="0"/>
              </a:endParaRPr>
            </a:p>
            <a:p>
              <a:pPr algn="ctr">
                <a:defRPr/>
              </a:pPr>
              <a:endParaRPr lang="en-US" b="1" dirty="0">
                <a:solidFill>
                  <a:srgbClr val="003087"/>
                </a:solidFill>
                <a:latin typeface="Century Gothic" panose="020B0502020202020204" pitchFamily="34" charset="0"/>
              </a:endParaRPr>
            </a:p>
          </p:txBody>
        </p:sp>
        <p:sp>
          <p:nvSpPr>
            <p:cNvPr id="10" name="Rectangle 9"/>
            <p:cNvSpPr/>
            <p:nvPr/>
          </p:nvSpPr>
          <p:spPr>
            <a:xfrm>
              <a:off x="3150171" y="905942"/>
              <a:ext cx="2656831" cy="1009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entury Gothic" panose="020B0502020202020204" pitchFamily="34" charset="0"/>
                </a:rPr>
                <a:t>1972</a:t>
              </a:r>
            </a:p>
            <a:p>
              <a:pPr algn="ctr"/>
              <a:r>
                <a:rPr lang="en-US" sz="1400" b="1" i="1" dirty="0">
                  <a:solidFill>
                    <a:srgbClr val="92D050"/>
                  </a:solidFill>
                  <a:latin typeface="Century Gothic" panose="020B0502020202020204" pitchFamily="34" charset="0"/>
                </a:rPr>
                <a:t>President </a:t>
              </a:r>
              <a:br>
                <a:rPr lang="en-US" sz="1400" b="1" i="1" dirty="0">
                  <a:solidFill>
                    <a:srgbClr val="92D050"/>
                  </a:solidFill>
                  <a:latin typeface="Century Gothic" panose="020B0502020202020204" pitchFamily="34" charset="0"/>
                </a:rPr>
              </a:br>
              <a:r>
                <a:rPr lang="en-US" sz="1400" b="1" i="1" dirty="0">
                  <a:solidFill>
                    <a:srgbClr val="92D050"/>
                  </a:solidFill>
                  <a:latin typeface="Century Gothic" panose="020B0502020202020204" pitchFamily="34" charset="0"/>
                </a:rPr>
                <a:t>Richard M. Nixon</a:t>
              </a:r>
            </a:p>
          </p:txBody>
        </p:sp>
      </p:grpSp>
      <p:grpSp>
        <p:nvGrpSpPr>
          <p:cNvPr id="24" name="Group 23"/>
          <p:cNvGrpSpPr/>
          <p:nvPr/>
        </p:nvGrpSpPr>
        <p:grpSpPr>
          <a:xfrm>
            <a:off x="5961348" y="1149421"/>
            <a:ext cx="2669107" cy="2913978"/>
            <a:chOff x="5879170" y="928332"/>
            <a:chExt cx="2669107" cy="3189174"/>
          </a:xfrm>
        </p:grpSpPr>
        <p:sp>
          <p:nvSpPr>
            <p:cNvPr id="17" name="Rectangle 16"/>
            <p:cNvSpPr/>
            <p:nvPr/>
          </p:nvSpPr>
          <p:spPr>
            <a:xfrm>
              <a:off x="5879170" y="2062809"/>
              <a:ext cx="2669107" cy="205469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dirty="0">
                  <a:solidFill>
                    <a:srgbClr val="003087"/>
                  </a:solidFill>
                  <a:latin typeface="Century Gothic" panose="020B0502020202020204" pitchFamily="34" charset="0"/>
                </a:rPr>
                <a:t>Improved Medicare further by including prescription drug coverage (Part D)</a:t>
              </a:r>
            </a:p>
            <a:p>
              <a:pPr algn="ctr">
                <a:defRPr/>
              </a:pPr>
              <a:endParaRPr lang="en-US" sz="1600" dirty="0">
                <a:solidFill>
                  <a:srgbClr val="003087"/>
                </a:solidFill>
                <a:latin typeface="Century Gothic" panose="020B0502020202020204" pitchFamily="34" charset="0"/>
              </a:endParaRPr>
            </a:p>
            <a:p>
              <a:pPr algn="ctr">
                <a:defRPr/>
              </a:pPr>
              <a:endParaRPr lang="en-US" dirty="0">
                <a:solidFill>
                  <a:srgbClr val="003087"/>
                </a:solidFill>
                <a:latin typeface="Century Gothic" panose="020B0502020202020204" pitchFamily="34" charset="0"/>
              </a:endParaRPr>
            </a:p>
            <a:p>
              <a:pPr algn="ctr">
                <a:defRPr/>
              </a:pPr>
              <a:endParaRPr lang="en-US" b="1" dirty="0">
                <a:solidFill>
                  <a:srgbClr val="003087"/>
                </a:solidFill>
                <a:latin typeface="Century Gothic" panose="020B0502020202020204" pitchFamily="34" charset="0"/>
              </a:endParaRPr>
            </a:p>
          </p:txBody>
        </p:sp>
        <p:sp>
          <p:nvSpPr>
            <p:cNvPr id="8" name="Rectangle 7"/>
            <p:cNvSpPr/>
            <p:nvPr/>
          </p:nvSpPr>
          <p:spPr>
            <a:xfrm>
              <a:off x="5886599" y="928332"/>
              <a:ext cx="2656831" cy="1134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entury Gothic" panose="020B0502020202020204" pitchFamily="34" charset="0"/>
                </a:rPr>
                <a:t>2003</a:t>
              </a:r>
            </a:p>
            <a:p>
              <a:pPr algn="ctr">
                <a:defRPr/>
              </a:pPr>
              <a:r>
                <a:rPr lang="en-US" sz="1400" b="1" i="1" dirty="0">
                  <a:solidFill>
                    <a:srgbClr val="92D050"/>
                  </a:solidFill>
                  <a:latin typeface="Century Gothic" panose="020B0502020202020204" pitchFamily="34" charset="0"/>
                </a:rPr>
                <a:t>President </a:t>
              </a:r>
            </a:p>
            <a:p>
              <a:pPr algn="ctr">
                <a:defRPr/>
              </a:pPr>
              <a:r>
                <a:rPr lang="en-US" sz="1400" b="1" i="1" dirty="0">
                  <a:solidFill>
                    <a:srgbClr val="92D050"/>
                  </a:solidFill>
                  <a:latin typeface="Century Gothic" panose="020B0502020202020204" pitchFamily="34" charset="0"/>
                </a:rPr>
                <a:t>George W. Bush</a:t>
              </a:r>
            </a:p>
          </p:txBody>
        </p:sp>
      </p:grpSp>
      <p:sp>
        <p:nvSpPr>
          <p:cNvPr id="21" name="TextBox 20"/>
          <p:cNvSpPr txBox="1"/>
          <p:nvPr/>
        </p:nvSpPr>
        <p:spPr>
          <a:xfrm>
            <a:off x="428601" y="4006352"/>
            <a:ext cx="2849253" cy="230832"/>
          </a:xfrm>
          <a:prstGeom prst="rect">
            <a:avLst/>
          </a:prstGeom>
          <a:noFill/>
        </p:spPr>
        <p:txBody>
          <a:bodyPr wrap="square" rtlCol="0">
            <a:spAutoFit/>
          </a:bodyPr>
          <a:lstStyle/>
          <a:p>
            <a:r>
              <a:rPr lang="en-US" sz="900" b="1" dirty="0">
                <a:solidFill>
                  <a:srgbClr val="003087"/>
                </a:solidFill>
                <a:latin typeface="Century Gothic" panose="020B0502020202020204" pitchFamily="34" charset="0"/>
              </a:rPr>
              <a:t>*H.R. 6675 ACT Provides insurance for the aged.</a:t>
            </a:r>
            <a:endParaRPr lang="en-US" sz="900" dirty="0"/>
          </a:p>
        </p:txBody>
      </p:sp>
      <p:pic>
        <p:nvPicPr>
          <p:cNvPr id="3" name="Picture 2"/>
          <p:cNvPicPr>
            <a:picLocks noChangeAspect="1"/>
          </p:cNvPicPr>
          <p:nvPr/>
        </p:nvPicPr>
        <p:blipFill>
          <a:blip r:embed="rId6"/>
          <a:stretch>
            <a:fillRect/>
          </a:stretch>
        </p:blipFill>
        <p:spPr>
          <a:xfrm>
            <a:off x="7534979" y="98257"/>
            <a:ext cx="1143896" cy="708795"/>
          </a:xfrm>
          <a:prstGeom prst="rect">
            <a:avLst/>
          </a:prstGeom>
        </p:spPr>
      </p:pic>
      <p:sp>
        <p:nvSpPr>
          <p:cNvPr id="11" name="Rectangle 10"/>
          <p:cNvSpPr/>
          <p:nvPr/>
        </p:nvSpPr>
        <p:spPr>
          <a:xfrm>
            <a:off x="503350" y="1160243"/>
            <a:ext cx="2654251" cy="1009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entury Gothic" panose="020B0502020202020204" pitchFamily="34" charset="0"/>
              </a:rPr>
              <a:t>1965</a:t>
            </a:r>
          </a:p>
          <a:p>
            <a:pPr algn="ctr"/>
            <a:r>
              <a:rPr lang="en-US" sz="1400" b="1" i="1" dirty="0">
                <a:solidFill>
                  <a:srgbClr val="92D050"/>
                </a:solidFill>
                <a:latin typeface="Century Gothic" panose="020B0502020202020204" pitchFamily="34" charset="0"/>
              </a:rPr>
              <a:t>President </a:t>
            </a:r>
            <a:br>
              <a:rPr lang="en-US" sz="1400" b="1" i="1" dirty="0">
                <a:solidFill>
                  <a:srgbClr val="92D050"/>
                </a:solidFill>
                <a:latin typeface="Century Gothic" panose="020B0502020202020204" pitchFamily="34" charset="0"/>
              </a:rPr>
            </a:br>
            <a:r>
              <a:rPr lang="en-US" sz="1400" b="1" i="1" dirty="0">
                <a:solidFill>
                  <a:srgbClr val="92D050"/>
                </a:solidFill>
                <a:latin typeface="Century Gothic" panose="020B0502020202020204" pitchFamily="34" charset="0"/>
              </a:rPr>
              <a:t>Lyndon B. Johnson</a:t>
            </a:r>
            <a:endParaRPr lang="en-US" sz="1400" b="1" dirty="0">
              <a:latin typeface="Century Gothic" panose="020B0502020202020204" pitchFamily="34" charset="0"/>
            </a:endParaRPr>
          </a:p>
        </p:txBody>
      </p:sp>
    </p:spTree>
    <p:extLst>
      <p:ext uri="{BB962C8B-B14F-4D97-AF65-F5344CB8AC3E}">
        <p14:creationId xmlns:p14="http://schemas.microsoft.com/office/powerpoint/2010/main" val="2631532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20624" y="356616"/>
            <a:ext cx="6103091" cy="405715"/>
          </a:xfrm>
        </p:spPr>
        <p:txBody>
          <a:bodyPr anchor="ctr"/>
          <a:lstStyle/>
          <a:p>
            <a:r>
              <a:rPr lang="en-US" sz="3200" b="1" dirty="0">
                <a:solidFill>
                  <a:srgbClr val="003087"/>
                </a:solidFill>
                <a:latin typeface="Century Gothic" panose="020B0502020202020204" pitchFamily="34" charset="0"/>
              </a:rPr>
              <a:t>What is Medicare?</a:t>
            </a:r>
          </a:p>
        </p:txBody>
      </p:sp>
      <p:sp>
        <p:nvSpPr>
          <p:cNvPr id="6" name="Content Placeholder 5"/>
          <p:cNvSpPr>
            <a:spLocks noGrp="1"/>
          </p:cNvSpPr>
          <p:nvPr>
            <p:ph sz="quarter" idx="1"/>
          </p:nvPr>
        </p:nvSpPr>
        <p:spPr>
          <a:xfrm>
            <a:off x="327161" y="1904851"/>
            <a:ext cx="8592114" cy="2677088"/>
          </a:xfrm>
          <a:ln>
            <a:noFill/>
          </a:ln>
        </p:spPr>
        <p:txBody>
          <a:bodyPr/>
          <a:lstStyle/>
          <a:p>
            <a:pPr>
              <a:buFont typeface="Wingdings 3" panose="05040102010807070707" pitchFamily="18" charset="2"/>
              <a:buChar char="}"/>
            </a:pPr>
            <a:r>
              <a:rPr lang="en-US" altLang="en-US" sz="1800" b="1" dirty="0">
                <a:latin typeface="Century Gothic" panose="020B0502020202020204" pitchFamily="34" charset="0"/>
                <a:ea typeface="ＭＳ Ｐゴシック" pitchFamily="-110" charset="-128"/>
              </a:rPr>
              <a:t>Federally funded healthcare program</a:t>
            </a:r>
          </a:p>
          <a:p>
            <a:pPr lvl="1">
              <a:buFont typeface="Arial" panose="020B0604020202020204" pitchFamily="34" charset="0"/>
              <a:buChar char="‒"/>
            </a:pPr>
            <a:r>
              <a:rPr lang="en-US" altLang="en-US" sz="1800" dirty="0">
                <a:latin typeface="Century Gothic" panose="020B0502020202020204" pitchFamily="34" charset="0"/>
                <a:ea typeface="ＭＳ Ｐゴシック" pitchFamily="-110" charset="-128"/>
              </a:rPr>
              <a:t>A program that helps with health care costs</a:t>
            </a:r>
          </a:p>
          <a:p>
            <a:pPr lvl="1">
              <a:buSzPct val="100000"/>
              <a:buFont typeface="Arial" panose="020B0604020202020204" pitchFamily="34" charset="0"/>
              <a:buChar char="‒"/>
            </a:pPr>
            <a:r>
              <a:rPr lang="en-US" altLang="en-US" sz="1800" dirty="0">
                <a:latin typeface="Century Gothic" panose="020B0502020202020204" pitchFamily="34" charset="0"/>
                <a:ea typeface="ＭＳ Ｐゴシック" pitchFamily="-110" charset="-128"/>
              </a:rPr>
              <a:t>Does not cover all medical expenses </a:t>
            </a:r>
            <a:br>
              <a:rPr lang="en-US" altLang="en-US" sz="1800" dirty="0">
                <a:latin typeface="Century Gothic" panose="020B0502020202020204" pitchFamily="34" charset="0"/>
                <a:ea typeface="ＭＳ Ｐゴシック" pitchFamily="-110" charset="-128"/>
              </a:rPr>
            </a:br>
            <a:endParaRPr lang="en-US" altLang="en-US" sz="1050" dirty="0">
              <a:latin typeface="Century Gothic" panose="020B0502020202020204" pitchFamily="34" charset="0"/>
              <a:ea typeface="ＭＳ Ｐゴシック" pitchFamily="-110" charset="-128"/>
              <a:cs typeface="Times New Roman" pitchFamily="18" charset="0"/>
            </a:endParaRPr>
          </a:p>
          <a:p>
            <a:pPr>
              <a:buFont typeface="Wingdings 3" panose="05040102010807070707" pitchFamily="18" charset="2"/>
              <a:buChar char="}"/>
            </a:pPr>
            <a:r>
              <a:rPr lang="en-US" altLang="en-US" sz="1800" b="1" dirty="0">
                <a:latin typeface="Century Gothic" panose="020B0502020202020204" pitchFamily="34" charset="0"/>
                <a:ea typeface="ＭＳ Ｐゴシック" pitchFamily="-110" charset="-128"/>
              </a:rPr>
              <a:t>Administered by CMS</a:t>
            </a:r>
          </a:p>
          <a:p>
            <a:pPr marL="0" indent="0">
              <a:buNone/>
            </a:pPr>
            <a:endParaRPr lang="en-US" altLang="en-US" sz="1000" dirty="0">
              <a:latin typeface="Century Gothic" panose="020B0502020202020204" pitchFamily="34" charset="0"/>
              <a:ea typeface="ＭＳ Ｐゴシック" pitchFamily="-110" charset="-128"/>
            </a:endParaRPr>
          </a:p>
          <a:p>
            <a:pPr>
              <a:buFont typeface="Wingdings 3" panose="05040102010807070707" pitchFamily="18" charset="2"/>
              <a:buChar char="}"/>
            </a:pPr>
            <a:r>
              <a:rPr lang="en-US" sz="1800" b="1" dirty="0">
                <a:latin typeface="Century Gothic" panose="020B0502020202020204" pitchFamily="34" charset="0"/>
                <a:ea typeface="ＭＳ Ｐゴシック" pitchFamily="-110" charset="-128"/>
              </a:rPr>
              <a:t>Paid for through 2 trust fund accounts held by the U.S. Treasury </a:t>
            </a:r>
          </a:p>
          <a:p>
            <a:pPr lvl="1">
              <a:buFont typeface="Arial" panose="020B0604020202020204" pitchFamily="34" charset="0"/>
              <a:buChar char="‒"/>
            </a:pPr>
            <a:r>
              <a:rPr lang="en-US" sz="1800" dirty="0">
                <a:latin typeface="Century Gothic" panose="020B0502020202020204" pitchFamily="34" charset="0"/>
                <a:ea typeface="ＭＳ Ｐゴシック" pitchFamily="-110" charset="-128"/>
              </a:rPr>
              <a:t>Funds can only be used for Medicare.</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878" y="928193"/>
            <a:ext cx="5233037" cy="814259"/>
          </a:xfrm>
          <a:prstGeom prst="rect">
            <a:avLst/>
          </a:prstGeom>
          <a:ln w="28575">
            <a:solidFill>
              <a:srgbClr val="0E367A"/>
            </a:solidFill>
          </a:ln>
        </p:spPr>
      </p:pic>
      <p:sp>
        <p:nvSpPr>
          <p:cNvPr id="9"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5</a:t>
            </a:fld>
            <a:endParaRPr lang="en-US" dirty="0">
              <a:solidFill>
                <a:srgbClr val="003087"/>
              </a:solidFill>
            </a:endParaRPr>
          </a:p>
        </p:txBody>
      </p:sp>
    </p:spTree>
    <p:extLst>
      <p:ext uri="{BB962C8B-B14F-4D97-AF65-F5344CB8AC3E}">
        <p14:creationId xmlns:p14="http://schemas.microsoft.com/office/powerpoint/2010/main" val="212245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20624" y="356616"/>
            <a:ext cx="6103091" cy="405715"/>
          </a:xfrm>
        </p:spPr>
        <p:txBody>
          <a:bodyPr anchor="ctr"/>
          <a:lstStyle/>
          <a:p>
            <a:r>
              <a:rPr lang="en-US" sz="3200" b="1" dirty="0">
                <a:solidFill>
                  <a:srgbClr val="003087"/>
                </a:solidFill>
                <a:latin typeface="Century Gothic" panose="020B0502020202020204" pitchFamily="34" charset="0"/>
              </a:rPr>
              <a:t>Who is Social Security?</a:t>
            </a:r>
          </a:p>
        </p:txBody>
      </p:sp>
      <p:sp>
        <p:nvSpPr>
          <p:cNvPr id="6" name="Content Placeholder 5"/>
          <p:cNvSpPr>
            <a:spLocks noGrp="1"/>
          </p:cNvSpPr>
          <p:nvPr>
            <p:ph sz="quarter" idx="1"/>
          </p:nvPr>
        </p:nvSpPr>
        <p:spPr>
          <a:xfrm>
            <a:off x="472230" y="893666"/>
            <a:ext cx="8342586" cy="2233116"/>
          </a:xfrm>
          <a:ln>
            <a:noFill/>
          </a:ln>
        </p:spPr>
        <p:txBody>
          <a:bodyPr/>
          <a:lstStyle/>
          <a:p>
            <a:pPr marL="0" indent="0">
              <a:buNone/>
            </a:pPr>
            <a:r>
              <a:rPr lang="en-US" altLang="en-US" sz="1800" b="1" dirty="0">
                <a:latin typeface="Century Gothic" panose="020B0502020202020204" pitchFamily="34" charset="0"/>
              </a:rPr>
              <a:t>Social Security Administration (SSA) is a federal government agency that:</a:t>
            </a:r>
          </a:p>
          <a:p>
            <a:pPr>
              <a:buFont typeface="Wingdings 3" panose="05040102010807070707" pitchFamily="18" charset="2"/>
              <a:buChar char="}"/>
            </a:pPr>
            <a:r>
              <a:rPr lang="en-US" sz="1800" dirty="0">
                <a:latin typeface="Century Gothic" panose="020B0502020202020204" pitchFamily="34" charset="0"/>
              </a:rPr>
              <a:t>Administers Social Security benefits</a:t>
            </a:r>
            <a:endParaRPr lang="en-US" sz="1000" dirty="0">
              <a:latin typeface="Century Gothic" panose="020B0502020202020204" pitchFamily="34" charset="0"/>
            </a:endParaRPr>
          </a:p>
          <a:p>
            <a:pPr>
              <a:buFont typeface="Wingdings 3" panose="05040102010807070707" pitchFamily="18" charset="2"/>
              <a:buChar char="}"/>
            </a:pPr>
            <a:r>
              <a:rPr lang="en-US" sz="1800" dirty="0">
                <a:latin typeface="Century Gothic" panose="020B0502020202020204" pitchFamily="34" charset="0"/>
              </a:rPr>
              <a:t>Enrolls beneficiaries into Parts A &amp; B (Original Medicare)</a:t>
            </a:r>
            <a:endParaRPr lang="en-US" sz="1000" dirty="0">
              <a:latin typeface="Century Gothic" panose="020B0502020202020204" pitchFamily="34" charset="0"/>
            </a:endParaRPr>
          </a:p>
          <a:p>
            <a:pPr>
              <a:buFont typeface="Wingdings 3" panose="05040102010807070707" pitchFamily="18" charset="2"/>
              <a:buChar char="}"/>
            </a:pPr>
            <a:r>
              <a:rPr lang="en-US" sz="1800" dirty="0">
                <a:latin typeface="Century Gothic" panose="020B0502020202020204" pitchFamily="34" charset="0"/>
              </a:rPr>
              <a:t>Distributes Medicare cards to beneficiaries</a:t>
            </a:r>
          </a:p>
          <a:p>
            <a:pPr>
              <a:buFont typeface="Wingdings 3" panose="05040102010807070707" pitchFamily="18" charset="2"/>
              <a:buChar char="}"/>
            </a:pPr>
            <a:r>
              <a:rPr lang="en-US" sz="1800" dirty="0">
                <a:latin typeface="Century Gothic" panose="020B0502020202020204" pitchFamily="34" charset="0"/>
              </a:rPr>
              <a:t>Qualifies beneficiaries for “Extra Help,</a:t>
            </a:r>
            <a:r>
              <a:rPr lang="en-US" sz="1800" dirty="0">
                <a:solidFill>
                  <a:srgbClr val="11288B"/>
                </a:solidFill>
                <a:latin typeface="Century Gothic" panose="020B0502020202020204" pitchFamily="34" charset="0"/>
              </a:rPr>
              <a:t>” also known as Low Income Subsidy (LIS)</a:t>
            </a:r>
          </a:p>
        </p:txBody>
      </p:sp>
      <p:pic>
        <p:nvPicPr>
          <p:cNvPr id="9" name="Picture 8"/>
          <p:cNvPicPr>
            <a:picLocks noChangeAspect="1"/>
          </p:cNvPicPr>
          <p:nvPr/>
        </p:nvPicPr>
        <p:blipFill>
          <a:blip r:embed="rId3"/>
          <a:stretch>
            <a:fillRect/>
          </a:stretch>
        </p:blipFill>
        <p:spPr>
          <a:xfrm>
            <a:off x="3799158" y="3110549"/>
            <a:ext cx="1357193" cy="134849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7"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6</a:t>
            </a:fld>
            <a:endParaRPr lang="en-US" dirty="0">
              <a:solidFill>
                <a:srgbClr val="003087"/>
              </a:solidFill>
            </a:endParaRPr>
          </a:p>
        </p:txBody>
      </p:sp>
    </p:spTree>
    <p:extLst>
      <p:ext uri="{BB962C8B-B14F-4D97-AF65-F5344CB8AC3E}">
        <p14:creationId xmlns:p14="http://schemas.microsoft.com/office/powerpoint/2010/main" val="143931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20624" y="356616"/>
            <a:ext cx="6103091" cy="405715"/>
          </a:xfrm>
        </p:spPr>
        <p:txBody>
          <a:bodyPr anchor="ctr"/>
          <a:lstStyle/>
          <a:p>
            <a:r>
              <a:rPr lang="en-US" sz="3200" b="1" dirty="0">
                <a:solidFill>
                  <a:srgbClr val="003087"/>
                </a:solidFill>
                <a:latin typeface="Century Gothic" panose="020B0502020202020204" pitchFamily="34" charset="0"/>
              </a:rPr>
              <a:t>Who is CMS?</a:t>
            </a:r>
          </a:p>
        </p:txBody>
      </p:sp>
      <p:sp>
        <p:nvSpPr>
          <p:cNvPr id="6" name="Content Placeholder 5"/>
          <p:cNvSpPr>
            <a:spLocks noGrp="1"/>
          </p:cNvSpPr>
          <p:nvPr>
            <p:ph sz="quarter" idx="1"/>
          </p:nvPr>
        </p:nvSpPr>
        <p:spPr>
          <a:xfrm>
            <a:off x="365888" y="880096"/>
            <a:ext cx="8429593" cy="3263078"/>
          </a:xfrm>
          <a:ln>
            <a:noFill/>
          </a:ln>
        </p:spPr>
        <p:txBody>
          <a:bodyPr/>
          <a:lstStyle/>
          <a:p>
            <a:pPr>
              <a:buFont typeface="Wingdings 3" panose="05040102010807070707" pitchFamily="18" charset="2"/>
              <a:buChar char="}"/>
              <a:defRPr/>
            </a:pPr>
            <a:r>
              <a:rPr lang="en-US" b="1" dirty="0">
                <a:latin typeface="Century Gothic" panose="020B0502020202020204" pitchFamily="34" charset="0"/>
              </a:rPr>
              <a:t>CMS administers Medicare and Medicaid programs</a:t>
            </a:r>
            <a:r>
              <a:rPr lang="en-US" dirty="0">
                <a:latin typeface="Century Gothic" panose="020B0502020202020204" pitchFamily="34" charset="0"/>
              </a:rPr>
              <a:t> </a:t>
            </a:r>
          </a:p>
          <a:p>
            <a:pPr marL="742950" lvl="1" indent="-285750">
              <a:buFont typeface="Arial" panose="020B0604020202020204" pitchFamily="34" charset="0"/>
              <a:buChar char="‒"/>
              <a:defRPr/>
            </a:pPr>
            <a:r>
              <a:rPr lang="en-US" sz="1800" dirty="0">
                <a:latin typeface="Century Gothic" panose="020B0502020202020204" pitchFamily="34" charset="0"/>
              </a:rPr>
              <a:t>Provides oversight</a:t>
            </a:r>
          </a:p>
          <a:p>
            <a:pPr marL="742950" lvl="1" indent="-285750">
              <a:buFont typeface="Arial" panose="020B0604020202020204" pitchFamily="34" charset="0"/>
              <a:buChar char="‒"/>
              <a:defRPr/>
            </a:pPr>
            <a:r>
              <a:rPr lang="en-US" sz="1800" dirty="0">
                <a:latin typeface="Century Gothic" panose="020B0502020202020204" pitchFamily="34" charset="0"/>
              </a:rPr>
              <a:t>Collects and analyzes data</a:t>
            </a:r>
          </a:p>
          <a:p>
            <a:pPr marL="742950" lvl="1" indent="-285750">
              <a:buFont typeface="Arial" panose="020B0604020202020204" pitchFamily="34" charset="0"/>
              <a:buChar char="‒"/>
              <a:defRPr/>
            </a:pPr>
            <a:r>
              <a:rPr lang="en-US" sz="1800" dirty="0">
                <a:latin typeface="Century Gothic" panose="020B0502020202020204" pitchFamily="34" charset="0"/>
              </a:rPr>
              <a:t>Produces research reports</a:t>
            </a:r>
          </a:p>
          <a:p>
            <a:pPr marL="742950" lvl="1" indent="-285750">
              <a:buFont typeface="Arial" panose="020B0604020202020204" pitchFamily="34" charset="0"/>
              <a:buChar char="‒"/>
              <a:defRPr/>
            </a:pPr>
            <a:r>
              <a:rPr lang="en-US" sz="1800" dirty="0">
                <a:latin typeface="Century Gothic" panose="020B0502020202020204" pitchFamily="34" charset="0"/>
              </a:rPr>
              <a:t>Eliminate instances of fraud and abuse within the healthcare system</a:t>
            </a:r>
          </a:p>
          <a:p>
            <a:pPr marL="742950" lvl="1" indent="-285750">
              <a:buFont typeface="Arial" panose="020B0604020202020204" pitchFamily="34" charset="0"/>
              <a:buChar char="‒"/>
              <a:defRPr/>
            </a:pPr>
            <a:r>
              <a:rPr lang="en-US" sz="1800" dirty="0">
                <a:latin typeface="Century Gothic" panose="020B0502020202020204" pitchFamily="34" charset="0"/>
              </a:rPr>
              <a:t>Release updated Medicare premium and deductible information annually</a:t>
            </a:r>
          </a:p>
          <a:p>
            <a:pPr>
              <a:buFont typeface="Wingdings 3" panose="05040102010807070707" pitchFamily="18" charset="2"/>
              <a:buChar char="}"/>
              <a:defRPr/>
            </a:pPr>
            <a:r>
              <a:rPr lang="en-US" b="1" dirty="0">
                <a:latin typeface="Century Gothic" panose="020B0502020202020204" pitchFamily="34" charset="0"/>
              </a:rPr>
              <a:t>Headquarters located in Baltimore, Maryland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114" y="1308805"/>
            <a:ext cx="2267162" cy="790407"/>
          </a:xfrm>
          <a:prstGeom prst="rect">
            <a:avLst/>
          </a:prstGeom>
        </p:spPr>
      </p:pic>
      <p:sp>
        <p:nvSpPr>
          <p:cNvPr id="7"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7</a:t>
            </a:fld>
            <a:endParaRPr lang="en-US" dirty="0">
              <a:solidFill>
                <a:srgbClr val="003087"/>
              </a:solidFill>
            </a:endParaRPr>
          </a:p>
        </p:txBody>
      </p:sp>
    </p:spTree>
    <p:extLst>
      <p:ext uri="{BB962C8B-B14F-4D97-AF65-F5344CB8AC3E}">
        <p14:creationId xmlns:p14="http://schemas.microsoft.com/office/powerpoint/2010/main" val="155491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1124" y="2882685"/>
            <a:ext cx="7001909" cy="561410"/>
          </a:xfrm>
        </p:spPr>
        <p:txBody>
          <a:bodyPr/>
          <a:lstStyle/>
          <a:p>
            <a:r>
              <a:rPr lang="en-US" sz="3600" b="1" dirty="0"/>
              <a:t>Eligibility Requirements</a:t>
            </a:r>
          </a:p>
        </p:txBody>
      </p:sp>
    </p:spTree>
    <p:extLst>
      <p:ext uri="{BB962C8B-B14F-4D97-AF65-F5344CB8AC3E}">
        <p14:creationId xmlns:p14="http://schemas.microsoft.com/office/powerpoint/2010/main" val="21228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20624" y="356616"/>
            <a:ext cx="8107417" cy="464885"/>
          </a:xfrm>
        </p:spPr>
        <p:txBody>
          <a:bodyPr anchor="ctr"/>
          <a:lstStyle/>
          <a:p>
            <a:r>
              <a:rPr lang="en-US" sz="3200" b="1" dirty="0">
                <a:solidFill>
                  <a:srgbClr val="003087"/>
                </a:solidFill>
                <a:latin typeface="Century Gothic" panose="020B0502020202020204" pitchFamily="34" charset="0"/>
              </a:rPr>
              <a:t>General Medicare Eligibility</a:t>
            </a:r>
          </a:p>
        </p:txBody>
      </p:sp>
      <p:sp>
        <p:nvSpPr>
          <p:cNvPr id="6" name="Content Placeholder 5"/>
          <p:cNvSpPr>
            <a:spLocks noGrp="1"/>
          </p:cNvSpPr>
          <p:nvPr>
            <p:ph sz="quarter" idx="4294967295"/>
          </p:nvPr>
        </p:nvSpPr>
        <p:spPr>
          <a:xfrm>
            <a:off x="496956" y="981816"/>
            <a:ext cx="8240644" cy="2952750"/>
          </a:xfrm>
          <a:prstGeom prst="rect">
            <a:avLst/>
          </a:prstGeom>
          <a:ln>
            <a:noFill/>
          </a:ln>
        </p:spPr>
        <p:txBody>
          <a:bodyPr/>
          <a:lstStyle/>
          <a:p>
            <a:pPr>
              <a:buFont typeface="Wingdings 3" panose="05040102010807070707" pitchFamily="18" charset="2"/>
              <a:buChar char="}"/>
            </a:pPr>
            <a:r>
              <a:rPr lang="en-US" altLang="en-US" b="1" dirty="0">
                <a:latin typeface="Century Gothic" panose="020B0502020202020204" pitchFamily="34" charset="0"/>
                <a:ea typeface="ＭＳ Ｐゴシック" pitchFamily="34" charset="-128"/>
              </a:rPr>
              <a:t>Age 65 or older</a:t>
            </a:r>
          </a:p>
          <a:p>
            <a:pPr indent="-457200">
              <a:buFont typeface="Arial" panose="020B0604020202020204" pitchFamily="34" charset="0"/>
              <a:buChar char="•"/>
            </a:pPr>
            <a:endParaRPr lang="en-US" altLang="en-US" sz="1200" dirty="0">
              <a:latin typeface="Century Gothic" panose="020B0502020202020204" pitchFamily="34" charset="0"/>
              <a:ea typeface="ＭＳ Ｐゴシック" pitchFamily="34" charset="-128"/>
            </a:endParaRPr>
          </a:p>
          <a:p>
            <a:pPr>
              <a:buFont typeface="Wingdings 3" panose="05040102010807070707" pitchFamily="18" charset="2"/>
              <a:buChar char="}"/>
            </a:pPr>
            <a:r>
              <a:rPr lang="en-US" altLang="en-US" b="1" dirty="0">
                <a:latin typeface="Century Gothic" panose="020B0502020202020204" pitchFamily="34" charset="0"/>
                <a:ea typeface="ＭＳ Ｐゴシック" pitchFamily="34" charset="-128"/>
              </a:rPr>
              <a:t>Under age 65 with certain disabilities</a:t>
            </a:r>
          </a:p>
          <a:p>
            <a:pPr lvl="1">
              <a:buFont typeface="Arial" panose="020B0604020202020204" pitchFamily="34" charset="0"/>
              <a:buChar char="‒"/>
            </a:pPr>
            <a:r>
              <a:rPr lang="en-US" altLang="en-US" sz="1800" dirty="0">
                <a:latin typeface="Century Gothic" panose="020B0502020202020204" pitchFamily="34" charset="0"/>
                <a:ea typeface="ＭＳ Ｐゴシック" pitchFamily="34" charset="-128"/>
              </a:rPr>
              <a:t>Amyotrophic Lateral Sclerosis (Lou Gehrig’s Disease)</a:t>
            </a:r>
          </a:p>
          <a:p>
            <a:pPr lvl="1">
              <a:buFont typeface="Arial" panose="020B0604020202020204" pitchFamily="34" charset="0"/>
              <a:buChar char="‒"/>
            </a:pPr>
            <a:r>
              <a:rPr lang="en-US" altLang="en-US" sz="1800" dirty="0">
                <a:latin typeface="Century Gothic" panose="020B0502020202020204" pitchFamily="34" charset="0"/>
                <a:ea typeface="ＭＳ Ｐゴシック" pitchFamily="34" charset="-128"/>
              </a:rPr>
              <a:t>End-Stage Renal Disease (ESRD)</a:t>
            </a:r>
          </a:p>
          <a:p>
            <a:pPr marL="274320" lvl="1" indent="0">
              <a:buNone/>
            </a:pPr>
            <a:endParaRPr lang="en-US" altLang="en-US" sz="1200" dirty="0">
              <a:latin typeface="Century Gothic" panose="020B0502020202020204" pitchFamily="34" charset="0"/>
              <a:ea typeface="ＭＳ Ｐゴシック" pitchFamily="34" charset="-128"/>
            </a:endParaRPr>
          </a:p>
          <a:p>
            <a:pPr>
              <a:buFont typeface="Wingdings 3" panose="05040102010807070707" pitchFamily="18" charset="2"/>
              <a:buChar char="}"/>
            </a:pPr>
            <a:r>
              <a:rPr lang="en-US" b="1" dirty="0">
                <a:latin typeface="Century Gothic" panose="020B0502020202020204" pitchFamily="34" charset="0"/>
                <a:ea typeface="ＭＳ Ｐゴシック" pitchFamily="34" charset="-128"/>
              </a:rPr>
              <a:t>U.S. citizen or a permanent resident </a:t>
            </a:r>
          </a:p>
          <a:p>
            <a:pPr marL="571500" lvl="2" indent="-282575">
              <a:buFont typeface="Arial" panose="020B0604020202020204" pitchFamily="34" charset="0"/>
              <a:buChar char="‒"/>
            </a:pPr>
            <a:r>
              <a:rPr lang="en-US" sz="1800" dirty="0">
                <a:latin typeface="Century Gothic" panose="020B0502020202020204" pitchFamily="34" charset="0"/>
                <a:ea typeface="ＭＳ Ｐゴシック" pitchFamily="34" charset="-128"/>
              </a:rPr>
              <a:t>Lawfully residing in the U.S. for at least 5 consecutive years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541" y="3821711"/>
            <a:ext cx="2267162" cy="790407"/>
          </a:xfrm>
          <a:prstGeom prst="rect">
            <a:avLst/>
          </a:prstGeom>
        </p:spPr>
      </p:pic>
      <p:sp>
        <p:nvSpPr>
          <p:cNvPr id="7" name="Slide Number Placeholder 6"/>
          <p:cNvSpPr>
            <a:spLocks noGrp="1"/>
          </p:cNvSpPr>
          <p:nvPr>
            <p:ph type="sldNum" sz="quarter" idx="4"/>
          </p:nvPr>
        </p:nvSpPr>
        <p:spPr>
          <a:xfrm>
            <a:off x="446474" y="4796534"/>
            <a:ext cx="533400" cy="227372"/>
          </a:xfrm>
          <a:prstGeom prst="rect">
            <a:avLst/>
          </a:prstGeom>
        </p:spPr>
        <p:txBody>
          <a:bodyPr anchor="b"/>
          <a:lstStyle>
            <a:lvl1pPr algn="l">
              <a:defRPr sz="1000">
                <a:solidFill>
                  <a:schemeClr val="tx2"/>
                </a:solidFill>
              </a:defRPr>
            </a:lvl1pPr>
          </a:lstStyle>
          <a:p>
            <a:fld id="{74DA38AE-C4A1-B34C-9B69-8518F7475CDF}" type="slidenum">
              <a:rPr lang="en-US" smtClean="0">
                <a:solidFill>
                  <a:srgbClr val="003087"/>
                </a:solidFill>
              </a:rPr>
              <a:pPr/>
              <a:t>9</a:t>
            </a:fld>
            <a:endParaRPr lang="en-US" dirty="0">
              <a:solidFill>
                <a:srgbClr val="003087"/>
              </a:solidFill>
            </a:endParaRPr>
          </a:p>
        </p:txBody>
      </p:sp>
    </p:spTree>
    <p:extLst>
      <p:ext uri="{BB962C8B-B14F-4D97-AF65-F5344CB8AC3E}">
        <p14:creationId xmlns:p14="http://schemas.microsoft.com/office/powerpoint/2010/main" val="32310238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TTABLE" val="Cell"/>
  <p:tag name="MTNUMBER" val="0.844409513214794"/>
  <p:tag name="LEFT" val="19.43992"/>
  <p:tag name="WIDTH" val="119.505"/>
  <p:tag name="TOP" val="89.80756"/>
  <p:tag name="HEIGHT" val="74.4"/>
</p:tagLst>
</file>

<file path=ppt/tags/tag2.xml><?xml version="1.0" encoding="utf-8"?>
<p:tagLst xmlns:a="http://schemas.openxmlformats.org/drawingml/2006/main" xmlns:r="http://schemas.openxmlformats.org/officeDocument/2006/relationships" xmlns:p="http://schemas.openxmlformats.org/presentationml/2006/main">
  <p:tag name="MTTABLE" val="Cell"/>
  <p:tag name="MTNUMBER" val="0.844409513214794"/>
  <p:tag name="LEFT" val="19.43992"/>
  <p:tag name="WIDTH" val="119.505"/>
  <p:tag name="TOP" val="89.80756"/>
  <p:tag name="HEIGHT" val="74.4"/>
</p:tagLst>
</file>

<file path=ppt/tags/tag3.xml><?xml version="1.0" encoding="utf-8"?>
<p:tagLst xmlns:a="http://schemas.openxmlformats.org/drawingml/2006/main" xmlns:r="http://schemas.openxmlformats.org/officeDocument/2006/relationships" xmlns:p="http://schemas.openxmlformats.org/presentationml/2006/main">
  <p:tag name="MTTABLE" val="Cell"/>
  <p:tag name="MTNUMBER" val="0.844409513214794"/>
  <p:tag name="LEFT" val="19.43992"/>
  <p:tag name="WIDTH" val="119.505"/>
  <p:tag name="TOP" val="89.80756"/>
  <p:tag name="HEIGHT" val="74.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M10167126">
  <a:themeElements>
    <a:clrScheme name="SCAN Brand Colors 2018">
      <a:dk1>
        <a:srgbClr val="003087"/>
      </a:dk1>
      <a:lt1>
        <a:sysClr val="window" lastClr="FFFFFF"/>
      </a:lt1>
      <a:dk2>
        <a:srgbClr val="5A637A"/>
      </a:dk2>
      <a:lt2>
        <a:srgbClr val="FFFFFF"/>
      </a:lt2>
      <a:accent1>
        <a:srgbClr val="003087"/>
      </a:accent1>
      <a:accent2>
        <a:srgbClr val="65B034"/>
      </a:accent2>
      <a:accent3>
        <a:srgbClr val="52AEA3"/>
      </a:accent3>
      <a:accent4>
        <a:srgbClr val="715192"/>
      </a:accent4>
      <a:accent5>
        <a:srgbClr val="D6D4AE"/>
      </a:accent5>
      <a:accent6>
        <a:srgbClr val="FF6100"/>
      </a:accent6>
      <a:hlink>
        <a:srgbClr val="52AEA3"/>
      </a:hlink>
      <a:folHlink>
        <a:srgbClr val="52AE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D5FE38B179AF4388B7D60B2D494C78" ma:contentTypeVersion="2" ma:contentTypeDescription="Create a new document." ma:contentTypeScope="" ma:versionID="7f57bad37f1279215b606957b127110e">
  <xsd:schema xmlns:xsd="http://www.w3.org/2001/XMLSchema" xmlns:xs="http://www.w3.org/2001/XMLSchema" xmlns:p="http://schemas.microsoft.com/office/2006/metadata/properties" xmlns:ns2="2fcd2d5a-dfed-4ad6-9245-02b295491225" xmlns:ns3="50982c4d-73aa-4e44-9754-0b9c413ed4b7" targetNamespace="http://schemas.microsoft.com/office/2006/metadata/properties" ma:root="true" ma:fieldsID="dc14bfd1af86ef46b8825d32bed00fb2" ns2:_="" ns3:_="">
    <xsd:import namespace="2fcd2d5a-dfed-4ad6-9245-02b295491225"/>
    <xsd:import namespace="50982c4d-73aa-4e44-9754-0b9c413ed4b7"/>
    <xsd:element name="properties">
      <xsd:complexType>
        <xsd:sequence>
          <xsd:element name="documentManagement">
            <xsd:complexType>
              <xsd:all>
                <xsd:element ref="ns2:Order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cd2d5a-dfed-4ad6-9245-02b295491225" elementFormDefault="qualified">
    <xsd:import namespace="http://schemas.microsoft.com/office/2006/documentManagement/types"/>
    <xsd:import namespace="http://schemas.microsoft.com/office/infopath/2007/PartnerControls"/>
    <xsd:element name="Order0" ma:index="8" nillable="true" ma:displayName="Order" ma:internalName="Order0">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50982c4d-73aa-4e44-9754-0b9c413ed4b7"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0 xmlns="2fcd2d5a-dfed-4ad6-9245-02b295491225" xsi:nil="true"/>
  </documentManagement>
</p:properties>
</file>

<file path=customXml/itemProps1.xml><?xml version="1.0" encoding="utf-8"?>
<ds:datastoreItem xmlns:ds="http://schemas.openxmlformats.org/officeDocument/2006/customXml" ds:itemID="{946E5F83-A29F-406D-A927-8B6E3A503B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cd2d5a-dfed-4ad6-9245-02b295491225"/>
    <ds:schemaRef ds:uri="50982c4d-73aa-4e44-9754-0b9c413ed4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6DB99C-D6FA-40F5-9B25-E28D93AFE191}">
  <ds:schemaRefs>
    <ds:schemaRef ds:uri="http://schemas.microsoft.com/sharepoint/v3/contenttype/forms"/>
  </ds:schemaRefs>
</ds:datastoreItem>
</file>

<file path=customXml/itemProps3.xml><?xml version="1.0" encoding="utf-8"?>
<ds:datastoreItem xmlns:ds="http://schemas.openxmlformats.org/officeDocument/2006/customXml" ds:itemID="{DC1EDE40-0632-4CCD-B3F1-E6A66F4ECBD1}">
  <ds:schemaRefs>
    <ds:schemaRef ds:uri="http://purl.org/dc/elements/1.1/"/>
    <ds:schemaRef ds:uri="http://schemas.microsoft.com/office/2006/metadata/properties"/>
    <ds:schemaRef ds:uri="50982c4d-73aa-4e44-9754-0b9c413ed4b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cd2d5a-dfed-4ad6-9245-02b29549122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6301</TotalTime>
  <Words>3994</Words>
  <Application>Microsoft Office PowerPoint</Application>
  <PresentationFormat>On-screen Show (16:9)</PresentationFormat>
  <Paragraphs>484</Paragraphs>
  <Slides>32</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Century Gothic</vt:lpstr>
      <vt:lpstr>Courier New</vt:lpstr>
      <vt:lpstr>Lucida Grande</vt:lpstr>
      <vt:lpstr>Segoe UI Black</vt:lpstr>
      <vt:lpstr>Wingdings</vt:lpstr>
      <vt:lpstr>Wingdings 3</vt:lpstr>
      <vt:lpstr>TM10167126</vt:lpstr>
      <vt:lpstr>PowerPoint Presentation</vt:lpstr>
      <vt:lpstr>PowerPoint Presentation</vt:lpstr>
      <vt:lpstr>Medicare History</vt:lpstr>
      <vt:lpstr>PowerPoint Presentation</vt:lpstr>
      <vt:lpstr>PowerPoint Presentation</vt:lpstr>
      <vt:lpstr>PowerPoint Presentation</vt:lpstr>
      <vt:lpstr>PowerPoint Presentation</vt:lpstr>
      <vt:lpstr>Eligibility Requirements</vt:lpstr>
      <vt:lpstr>PowerPoint Presentation</vt:lpstr>
      <vt:lpstr>PowerPoint Presentation</vt:lpstr>
      <vt:lpstr>Different Parts of Medicare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Election Periods</vt:lpstr>
      <vt:lpstr>PowerPoint Presentation</vt:lpstr>
      <vt:lpstr>PowerPoint Presentation</vt:lpstr>
      <vt:lpstr>PowerPoint Presentation</vt:lpstr>
      <vt:lpstr>Medicare Resources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jeannette mcilvaine mcilvaine</dc:creator>
  <cp:lastModifiedBy>Jeannie Jurado</cp:lastModifiedBy>
  <cp:revision>562</cp:revision>
  <dcterms:created xsi:type="dcterms:W3CDTF">2018-02-02T02:28:01Z</dcterms:created>
  <dcterms:modified xsi:type="dcterms:W3CDTF">2021-12-08T17:15:27Z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0x010100D6D5FE38B179AF4388B7D60B2D494C78</vt:lpwstr>
  </property>
</Properties>
</file>