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3" r:id="rId5"/>
    <p:sldId id="302" r:id="rId6"/>
    <p:sldId id="311" r:id="rId7"/>
    <p:sldId id="304" r:id="rId8"/>
    <p:sldId id="305" r:id="rId9"/>
    <p:sldId id="312" r:id="rId10"/>
    <p:sldId id="306" r:id="rId11"/>
    <p:sldId id="313" r:id="rId12"/>
    <p:sldId id="307" r:id="rId13"/>
    <p:sldId id="310" r:id="rId14"/>
    <p:sldId id="319" r:id="rId15"/>
    <p:sldId id="308" r:id="rId16"/>
    <p:sldId id="317" r:id="rId17"/>
    <p:sldId id="320"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5" userDrawn="1">
          <p15:clr>
            <a:srgbClr val="A4A3A4"/>
          </p15:clr>
        </p15:guide>
        <p15:guide id="2" pos="3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0016"/>
    <a:srgbClr val="FFFFFF"/>
    <a:srgbClr val="001287"/>
    <a:srgbClr val="0E367A"/>
    <a:srgbClr val="031F73"/>
    <a:srgbClr val="0E1679"/>
    <a:srgbClr val="5A63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4" autoAdjust="0"/>
    <p:restoredTop sz="77896" autoAdjust="0"/>
  </p:normalViewPr>
  <p:slideViewPr>
    <p:cSldViewPr snapToGrid="0" snapToObjects="1">
      <p:cViewPr varScale="1">
        <p:scale>
          <a:sx n="75" d="100"/>
          <a:sy n="75" d="100"/>
        </p:scale>
        <p:origin x="984" y="24"/>
      </p:cViewPr>
      <p:guideLst>
        <p:guide orient="horz" pos="2005"/>
        <p:guide pos="386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C201A53-7B93-3F48-BF9F-AEE8CBE8BD39}" type="datetimeFigureOut">
              <a:rPr lang="en-US" smtClean="0"/>
              <a:pPr/>
              <a:t>3/14/2023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2A0C4EE-2AB7-9341-9E4A-CC756C31D8D5}" type="slidenum">
              <a:rPr lang="en-US" smtClean="0"/>
              <a:pPr/>
              <a:t>‹#›</a:t>
            </a:fld>
            <a:endParaRPr lang="en-US" dirty="0"/>
          </a:p>
        </p:txBody>
      </p:sp>
    </p:spTree>
    <p:extLst>
      <p:ext uri="{BB962C8B-B14F-4D97-AF65-F5344CB8AC3E}">
        <p14:creationId xmlns:p14="http://schemas.microsoft.com/office/powerpoint/2010/main" val="238063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231AEC9-9904-2D4E-8F2C-7B2B7E0DB6B8}" type="datetimeFigureOut">
              <a:rPr lang="en-US" smtClean="0"/>
              <a:pPr/>
              <a:t>3/14/2023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D558D9-3360-6846-96DA-0729E92A871F}" type="slidenum">
              <a:rPr lang="en-US" smtClean="0"/>
              <a:pPr/>
              <a:t>‹#›</a:t>
            </a:fld>
            <a:endParaRPr lang="en-US" dirty="0"/>
          </a:p>
        </p:txBody>
      </p:sp>
    </p:spTree>
    <p:extLst>
      <p:ext uri="{BB962C8B-B14F-4D97-AF65-F5344CB8AC3E}">
        <p14:creationId xmlns:p14="http://schemas.microsoft.com/office/powerpoint/2010/main" val="30554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vepress.com/whose-advocacy-counts-in-shaping-elderly-patients-satisfaction-with-ph-peer-reviewed-fulltext-article-CI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extavenue.org/older-adults-trust-physicians-advoca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xtavenue.org/older-adults-trust-physicians-advoc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erywellhealth.com/finding-the-best-doctor-for-elderly-mother-2966664#:~:text=If%20your%20parents%20have%20coverage,(PHP)%20in%20her%20are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verywellhealth.com/finding-the-best-doctor-for-elderly-mother-296666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Introduction:</a:t>
            </a:r>
          </a:p>
          <a:p>
            <a:r>
              <a:rPr lang="en-US" b="0" dirty="0"/>
              <a:t>Today</a:t>
            </a:r>
            <a:r>
              <a:rPr lang="en-US" b="0" baseline="0" dirty="0"/>
              <a:t> we will discuss the topic of evaluating your doctor and health plan. This will be an open discussion with some questions that will require your feedback.</a:t>
            </a:r>
            <a:endParaRPr lang="en-US" b="1"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a:t>
            </a:fld>
            <a:endParaRPr lang="en-US" dirty="0"/>
          </a:p>
        </p:txBody>
      </p:sp>
    </p:spTree>
    <p:extLst>
      <p:ext uri="{BB962C8B-B14F-4D97-AF65-F5344CB8AC3E}">
        <p14:creationId xmlns:p14="http://schemas.microsoft.com/office/powerpoint/2010/main" val="301094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000" b="1" dirty="0">
                <a:latin typeface="Century Gothic" panose="020B0502020202020204" pitchFamily="34" charset="0"/>
              </a:rPr>
              <a:t>Open discussion</a:t>
            </a:r>
            <a:endParaRPr lang="en-US" sz="1000" dirty="0">
              <a:latin typeface="Century Gothic" panose="020B0502020202020204" pitchFamily="34" charset="0"/>
            </a:endParaRPr>
          </a:p>
          <a:p>
            <a:pPr marL="181240" indent="-181240">
              <a:buFont typeface="Arial" panose="020B0604020202020204" pitchFamily="34" charset="0"/>
              <a:buChar char="•"/>
            </a:pPr>
            <a:r>
              <a:rPr lang="en-US" sz="1000" b="1" dirty="0">
                <a:effectLst>
                  <a:outerShdw blurRad="38100" dist="38100" dir="2700000" algn="tl">
                    <a:srgbClr val="000000">
                      <a:alpha val="43137"/>
                    </a:srgbClr>
                  </a:outerShdw>
                </a:effectLst>
              </a:rPr>
              <a:t>My health plan must:</a:t>
            </a:r>
          </a:p>
          <a:p>
            <a:pPr marL="362480" indent="-362480">
              <a:buFont typeface="Arial" panose="020B0604020202020204" pitchFamily="34" charset="0"/>
              <a:buChar char="•"/>
            </a:pPr>
            <a:r>
              <a:rPr lang="en-US" sz="1000" dirty="0">
                <a:latin typeface="Century Gothic" panose="020B0502020202020204" pitchFamily="34" charset="0"/>
              </a:rPr>
              <a:t>Provide peace of mind</a:t>
            </a:r>
          </a:p>
          <a:p>
            <a:pPr marL="362480" indent="-362480">
              <a:buFont typeface="Arial" panose="020B0604020202020204" pitchFamily="34" charset="0"/>
              <a:buChar char="•"/>
            </a:pPr>
            <a:r>
              <a:rPr lang="en-US" sz="1000" dirty="0">
                <a:latin typeface="Century Gothic" panose="020B0502020202020204" pitchFamily="34" charset="0"/>
              </a:rPr>
              <a:t>Out-of-pocket limits</a:t>
            </a:r>
          </a:p>
          <a:p>
            <a:pPr marL="362480" indent="-362480">
              <a:buFont typeface="Arial" panose="020B0604020202020204" pitchFamily="34" charset="0"/>
              <a:buChar char="•"/>
            </a:pPr>
            <a:r>
              <a:rPr lang="en-US" sz="1000" dirty="0">
                <a:latin typeface="Century Gothic" panose="020B0502020202020204" pitchFamily="34" charset="0"/>
              </a:rPr>
              <a:t>Caregiver support</a:t>
            </a:r>
          </a:p>
          <a:p>
            <a:pPr marL="362480" indent="-362480">
              <a:buFont typeface="Arial" panose="020B0604020202020204" pitchFamily="34" charset="0"/>
              <a:buChar char="•"/>
            </a:pPr>
            <a:r>
              <a:rPr lang="en-US" sz="1000" dirty="0">
                <a:latin typeface="Century Gothic" panose="020B0502020202020204" pitchFamily="34" charset="0"/>
              </a:rPr>
              <a:t>Coordinate care with my doctor and specialist to ensure I stay healthy</a:t>
            </a:r>
            <a:endParaRPr lang="en-US" sz="1000" dirty="0">
              <a:latin typeface="+mn-lt"/>
            </a:endParaRPr>
          </a:p>
          <a:p>
            <a:pPr marL="362480" indent="-362480">
              <a:buFont typeface="Arial" panose="020B0604020202020204" pitchFamily="34" charset="0"/>
              <a:buChar char="•"/>
            </a:pPr>
            <a:endParaRPr lang="en-US" sz="1000" baseline="0" dirty="0"/>
          </a:p>
          <a:p>
            <a:r>
              <a:rPr lang="en-US" sz="1000" baseline="0" dirty="0"/>
              <a:t>Having peace of mind when it comes to your health plan can make a big difference. If you are worried that you will not receive the care you need, it could cause long term worry and stress. We want to remember that we have options, and that we are not “stuck” in the health plan that we have signed up for.</a:t>
            </a:r>
          </a:p>
          <a:p>
            <a:r>
              <a:rPr lang="en-US" sz="1000" baseline="0" dirty="0"/>
              <a:t>Thinking about things like caregiver support and out of pocket limits are a good place to start. If you are in need of full time care, you know that your care taker too needs some time off. Ask your health plan if they have things like respite care, that provide relief to full time caregivers. Providing personal time for your caregiver will make you both happier in the long run. Out of pocket limits are another topic to consider, especially when thinking about the worst case scenario. Out of pocket limits will tell you what the maximum amount of money you will have to pay in a calendar year if something terrible happens. This amount is sometimes also called the Maximum out of pocket or MOOP.</a:t>
            </a:r>
          </a:p>
          <a:p>
            <a:r>
              <a:rPr lang="en-US" sz="1000" baseline="0" dirty="0"/>
              <a:t>Having a plan that focuses on care coordination is another important thing to consider. If you have a primary care doctor who is involved, they can help guide you through care. Plans that are called HMO’s (Health Maintenance Organizations) provide this type of care. They consider the Primary doctor the “gate keeper” and they are responsible for coordinating your care between your specialists and your medications. Having someone who is responsible for the coordination takes the pressure off of you as the patient, and lets the medical professionals take care of your health care journey.</a:t>
            </a:r>
          </a:p>
        </p:txBody>
      </p:sp>
      <p:sp>
        <p:nvSpPr>
          <p:cNvPr id="4" name="Slide Number Placeholder 3"/>
          <p:cNvSpPr>
            <a:spLocks noGrp="1"/>
          </p:cNvSpPr>
          <p:nvPr>
            <p:ph type="sldNum" sz="quarter" idx="10"/>
          </p:nvPr>
        </p:nvSpPr>
        <p:spPr/>
        <p:txBody>
          <a:bodyPr/>
          <a:lstStyle/>
          <a:p>
            <a:fld id="{4FD558D9-3360-6846-96DA-0729E92A871F}" type="slidenum">
              <a:rPr lang="en-US" smtClean="0"/>
              <a:pPr/>
              <a:t>10</a:t>
            </a:fld>
            <a:endParaRPr lang="en-US" dirty="0"/>
          </a:p>
        </p:txBody>
      </p:sp>
    </p:spTree>
    <p:extLst>
      <p:ext uri="{BB962C8B-B14F-4D97-AF65-F5344CB8AC3E}">
        <p14:creationId xmlns:p14="http://schemas.microsoft.com/office/powerpoint/2010/main" val="193212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latin typeface="Century Gothic" panose="020B0502020202020204" pitchFamily="34" charset="0"/>
              </a:rPr>
              <a:t>How did you feel after evaluating your doctor?</a:t>
            </a:r>
          </a:p>
          <a:p>
            <a:pPr>
              <a:buFont typeface="Arial" panose="020B0604020202020204" pitchFamily="34" charset="0"/>
              <a:buChar char="•"/>
            </a:pPr>
            <a:r>
              <a:rPr lang="en-US" sz="1200" dirty="0">
                <a:latin typeface="Century Gothic" panose="020B0502020202020204" pitchFamily="34" charset="0"/>
              </a:rPr>
              <a:t>Do you feel your doctor is providing all of the care you need?</a:t>
            </a:r>
          </a:p>
          <a:p>
            <a:pPr>
              <a:buFont typeface="Arial" panose="020B0604020202020204" pitchFamily="34" charset="0"/>
              <a:buNone/>
            </a:pPr>
            <a:br>
              <a:rPr lang="en-US" sz="1200" b="1" dirty="0">
                <a:latin typeface="Century Gothic" panose="020B0502020202020204" pitchFamily="34" charset="0"/>
              </a:rPr>
            </a:br>
            <a:r>
              <a:rPr lang="en-US" sz="1200" b="1" dirty="0">
                <a:latin typeface="Century Gothic" panose="020B0502020202020204" pitchFamily="34" charset="0"/>
              </a:rPr>
              <a:t>Open discussion</a:t>
            </a:r>
          </a:p>
          <a:p>
            <a:pPr>
              <a:buFont typeface="Arial" panose="020B0604020202020204" pitchFamily="34" charset="0"/>
              <a:buNone/>
            </a:pPr>
            <a:endParaRPr lang="en-US" sz="1200" b="1" dirty="0">
              <a:latin typeface="Century Gothic" panose="020B0502020202020204" pitchFamily="34" charset="0"/>
            </a:endParaRPr>
          </a:p>
          <a:p>
            <a:pPr>
              <a:buFont typeface="Arial" panose="020B0604020202020204" pitchFamily="34" charset="0"/>
              <a:buNone/>
            </a:pPr>
            <a:r>
              <a:rPr lang="en-US" sz="1200" dirty="0">
                <a:latin typeface="Century Gothic" panose="020B0502020202020204" pitchFamily="34" charset="0"/>
              </a:rPr>
              <a:t>It is important to constantly be thinking about your doctor and what services they are providing you. Understanding what is available to you and your options, can help you make a more informed decision about your healthcare needs. </a:t>
            </a:r>
          </a:p>
          <a:p>
            <a:endParaRPr lang="en-US" sz="1200" dirty="0">
              <a:latin typeface="Century Gothic" panose="020B0502020202020204" pitchFamily="34" charset="0"/>
            </a:endParaRPr>
          </a:p>
          <a:p>
            <a:r>
              <a:rPr lang="en-US" sz="1200" dirty="0"/>
              <a:t>Meanwhile, how can seniors stand to benefit from age-friendly health systems with these characteristics? </a:t>
            </a:r>
          </a:p>
          <a:p>
            <a:r>
              <a:rPr lang="en-US" sz="1200" dirty="0"/>
              <a:t>Senior patients will benefit from care aligned with their goals. Many also become more independent and functional while reducing the risk of common geriatric concerns, such as polypharmacy, delirium, falls and incontinent. An age-friendly health care system can also lead to better pain management, more proactive decision making during transitions, and increased recognition and support for families.</a:t>
            </a:r>
          </a:p>
          <a:p>
            <a:endParaRPr lang="en-US" sz="1200" dirty="0"/>
          </a:p>
          <a:p>
            <a:r>
              <a:rPr lang="en-US" sz="1200" dirty="0"/>
              <a:t>Various</a:t>
            </a:r>
            <a:r>
              <a:rPr lang="en-US" sz="1200" baseline="0" dirty="0"/>
              <a:t> resources - </a:t>
            </a:r>
            <a:r>
              <a:rPr lang="en-US" sz="1200" dirty="0"/>
              <a:t>https://www.webmd.com/healthy-aging/default.htm</a:t>
            </a:r>
            <a:endParaRPr lang="en-US" sz="1200" baseline="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11</a:t>
            </a:fld>
            <a:endParaRPr lang="en-US" dirty="0"/>
          </a:p>
        </p:txBody>
      </p:sp>
    </p:spTree>
    <p:extLst>
      <p:ext uri="{BB962C8B-B14F-4D97-AF65-F5344CB8AC3E}">
        <p14:creationId xmlns:p14="http://schemas.microsoft.com/office/powerpoint/2010/main" val="14584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sz="1200" b="1" dirty="0">
                <a:latin typeface="Century Gothic" panose="020B0502020202020204" pitchFamily="34" charset="0"/>
              </a:rPr>
              <a:t>How did your health plan do?</a:t>
            </a:r>
          </a:p>
          <a:p>
            <a:pPr marL="362480" indent="-362480">
              <a:buFont typeface="Arial" panose="020B0604020202020204" pitchFamily="34" charset="0"/>
              <a:buChar char="•"/>
            </a:pPr>
            <a:r>
              <a:rPr lang="en-US" sz="1200" b="1" dirty="0">
                <a:latin typeface="Century Gothic" panose="020B0502020202020204" pitchFamily="34" charset="0"/>
              </a:rPr>
              <a:t>Do you think you get all that you need and deserve from your doctor and/or health plan?</a:t>
            </a:r>
          </a:p>
          <a:p>
            <a:br>
              <a:rPr lang="en-US" sz="1200" b="1" dirty="0">
                <a:latin typeface="Century Gothic" panose="020B0502020202020204" pitchFamily="34" charset="0"/>
              </a:rPr>
            </a:br>
            <a:r>
              <a:rPr lang="en-US" sz="1200" b="1" dirty="0">
                <a:latin typeface="Century Gothic" panose="020B0502020202020204" pitchFamily="34" charset="0"/>
              </a:rPr>
              <a:t>Open discussion</a:t>
            </a:r>
          </a:p>
          <a:p>
            <a:endParaRPr lang="en-US" sz="1200" b="1" dirty="0">
              <a:latin typeface="Century Gothic" panose="020B0502020202020204" pitchFamily="34" charset="0"/>
            </a:endParaRPr>
          </a:p>
          <a:p>
            <a:r>
              <a:rPr lang="en-US" sz="1200" dirty="0">
                <a:latin typeface="Century Gothic" panose="020B0502020202020204" pitchFamily="34" charset="0"/>
              </a:rPr>
              <a:t>When considering all that we have discussed today, do you think that your health plan passed the test? Or are there some major things missing? </a:t>
            </a:r>
          </a:p>
          <a:p>
            <a:endParaRPr lang="en-US" sz="1200" dirty="0">
              <a:latin typeface="Century Gothic" panose="020B0502020202020204" pitchFamily="34" charset="0"/>
            </a:endParaRPr>
          </a:p>
          <a:p>
            <a:r>
              <a:rPr lang="en-US" sz="1200" dirty="0">
                <a:latin typeface="Century Gothic" panose="020B0502020202020204" pitchFamily="34" charset="0"/>
              </a:rPr>
              <a:t>Remember that you always have the option to choose a new health plan when you don’t feel that your current one is up to your standards. you have no obligation to either your health plan or provider to stay with them, and choosing what is right for you and your health is more important.</a:t>
            </a:r>
          </a:p>
          <a:p>
            <a:endParaRPr lang="en-US" sz="1200" dirty="0">
              <a:latin typeface="Century Gothic" panose="020B0502020202020204" pitchFamily="34" charset="0"/>
            </a:endParaRPr>
          </a:p>
          <a:p>
            <a:endParaRPr lang="en-US" sz="1200" baseline="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12</a:t>
            </a:fld>
            <a:endParaRPr lang="en-US" dirty="0"/>
          </a:p>
        </p:txBody>
      </p:sp>
    </p:spTree>
    <p:extLst>
      <p:ext uri="{BB962C8B-B14F-4D97-AF65-F5344CB8AC3E}">
        <p14:creationId xmlns:p14="http://schemas.microsoft.com/office/powerpoint/2010/main" val="220906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aseline="0" dirty="0">
              <a:solidFill>
                <a:srgbClr val="000016"/>
              </a:solidFill>
            </a:endParaRPr>
          </a:p>
        </p:txBody>
      </p:sp>
      <p:sp>
        <p:nvSpPr>
          <p:cNvPr id="4" name="Slide Number Placeholder 3"/>
          <p:cNvSpPr>
            <a:spLocks noGrp="1"/>
          </p:cNvSpPr>
          <p:nvPr>
            <p:ph type="sldNum" sz="quarter" idx="10"/>
          </p:nvPr>
        </p:nvSpPr>
        <p:spPr/>
        <p:txBody>
          <a:bodyPr/>
          <a:lstStyle/>
          <a:p>
            <a:fld id="{4FD558D9-3360-6846-96DA-0729E92A871F}" type="slidenum">
              <a:rPr lang="en-US" smtClean="0"/>
              <a:pPr/>
              <a:t>13</a:t>
            </a:fld>
            <a:endParaRPr lang="en-US" dirty="0"/>
          </a:p>
        </p:txBody>
      </p:sp>
    </p:spTree>
    <p:extLst>
      <p:ext uri="{BB962C8B-B14F-4D97-AF65-F5344CB8AC3E}">
        <p14:creationId xmlns:p14="http://schemas.microsoft.com/office/powerpoint/2010/main" val="248464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14</a:t>
            </a:fld>
            <a:endParaRPr lang="en-US"/>
          </a:p>
        </p:txBody>
      </p:sp>
    </p:spTree>
    <p:extLst>
      <p:ext uri="{BB962C8B-B14F-4D97-AF65-F5344CB8AC3E}">
        <p14:creationId xmlns:p14="http://schemas.microsoft.com/office/powerpoint/2010/main" val="248637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Today we want to take some time to really evaluate</a:t>
            </a:r>
            <a:r>
              <a:rPr lang="en-US" baseline="0" dirty="0"/>
              <a:t> our Doctor and the relationship that we have with them.</a:t>
            </a:r>
          </a:p>
          <a:p>
            <a:endParaRPr lang="en-US" baseline="0" dirty="0"/>
          </a:p>
          <a:p>
            <a:r>
              <a:rPr lang="en-US" baseline="0" dirty="0"/>
              <a:t>Are they providing the services that are best for our health? Are they helping me feel healthy and independent?</a:t>
            </a:r>
          </a:p>
          <a:p>
            <a:endParaRPr lang="en-US" baseline="0" dirty="0"/>
          </a:p>
          <a:p>
            <a:r>
              <a:rPr lang="en-US" baseline="0" dirty="0"/>
              <a:t>What types of things do you think would benefit you if your doctor provided them? </a:t>
            </a:r>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a:t>
            </a:fld>
            <a:endParaRPr lang="en-US" dirty="0"/>
          </a:p>
        </p:txBody>
      </p:sp>
    </p:spTree>
    <p:extLst>
      <p:ext uri="{BB962C8B-B14F-4D97-AF65-F5344CB8AC3E}">
        <p14:creationId xmlns:p14="http://schemas.microsoft.com/office/powerpoint/2010/main" val="368440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How long have you been with your primary care doctor?</a:t>
            </a:r>
          </a:p>
          <a:p>
            <a:pPr marL="181240" indent="-181240">
              <a:buFont typeface="Arial" panose="020B0604020202020204" pitchFamily="34" charset="0"/>
              <a:buChar char="•"/>
            </a:pPr>
            <a:r>
              <a:rPr lang="en-US" sz="1300" b="1" dirty="0"/>
              <a:t>1 Year or Less</a:t>
            </a:r>
          </a:p>
          <a:p>
            <a:pPr marL="181240" indent="-181240">
              <a:buFont typeface="Arial" panose="020B0604020202020204" pitchFamily="34" charset="0"/>
              <a:buChar char="•"/>
            </a:pPr>
            <a:r>
              <a:rPr lang="en-US" sz="1300" b="1" dirty="0"/>
              <a:t>2 years or more</a:t>
            </a:r>
          </a:p>
          <a:p>
            <a:pPr marL="181240" indent="-181240">
              <a:buFont typeface="Arial" panose="020B0604020202020204" pitchFamily="34" charset="0"/>
              <a:buChar char="•"/>
            </a:pPr>
            <a:r>
              <a:rPr lang="en-US" sz="1300" b="1" dirty="0"/>
              <a:t>5 years or more</a:t>
            </a:r>
          </a:p>
          <a:p>
            <a:pPr marL="181240" indent="-181240">
              <a:buFont typeface="Arial" panose="020B0604020202020204" pitchFamily="34" charset="0"/>
              <a:buChar char="•"/>
            </a:pPr>
            <a:r>
              <a:rPr lang="en-US" sz="1300" b="1" dirty="0"/>
              <a:t>10 years or more</a:t>
            </a:r>
          </a:p>
          <a:p>
            <a:pPr marL="181240" indent="-181240">
              <a:buFont typeface="Arial" panose="020B0604020202020204" pitchFamily="34" charset="0"/>
              <a:buChar char="•"/>
            </a:pPr>
            <a:endParaRPr lang="en-US" sz="1300" b="1" dirty="0"/>
          </a:p>
          <a:p>
            <a:r>
              <a:rPr lang="en-US" sz="1300" b="1" dirty="0"/>
              <a:t>Are ALL doctors the same?</a:t>
            </a:r>
          </a:p>
          <a:p>
            <a:endParaRPr lang="en-US" sz="1300" dirty="0"/>
          </a:p>
          <a:p>
            <a:r>
              <a:rPr lang="en-US" sz="1300" b="1" dirty="0"/>
              <a:t>Get feedback from the attendees</a:t>
            </a:r>
          </a:p>
          <a:p>
            <a:pPr marL="362480" indent="-362480">
              <a:buFont typeface="Arial" panose="020B0604020202020204" pitchFamily="34" charset="0"/>
              <a:buChar char="•"/>
            </a:pPr>
            <a:endParaRPr lang="en-US" sz="2500" dirty="0">
              <a:latin typeface="Century Gothic" panose="020B0502020202020204" pitchFamily="34" charset="0"/>
            </a:endParaRPr>
          </a:p>
          <a:p>
            <a:endParaRPr lang="en-US" sz="25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3</a:t>
            </a:fld>
            <a:endParaRPr lang="en-US" dirty="0"/>
          </a:p>
        </p:txBody>
      </p:sp>
    </p:spTree>
    <p:extLst>
      <p:ext uri="{BB962C8B-B14F-4D97-AF65-F5344CB8AC3E}">
        <p14:creationId xmlns:p14="http://schemas.microsoft.com/office/powerpoint/2010/main" val="229851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000" dirty="0">
                <a:latin typeface="Century Gothic" panose="020B0502020202020204" pitchFamily="34" charset="0"/>
              </a:rPr>
              <a:t>How many of you feel that you have a good doctor?</a:t>
            </a:r>
          </a:p>
          <a:p>
            <a:pPr marL="183656" indent="-183656">
              <a:buFont typeface="Arial" panose="020B0604020202020204" pitchFamily="34" charset="0"/>
              <a:buChar char="•"/>
            </a:pPr>
            <a:r>
              <a:rPr lang="en-US" sz="1000" b="1" dirty="0">
                <a:effectLst>
                  <a:outerShdw blurRad="38100" dist="38100" dir="2700000" algn="tl">
                    <a:srgbClr val="000000">
                      <a:alpha val="43137"/>
                    </a:srgbClr>
                  </a:outerShdw>
                </a:effectLst>
                <a:latin typeface="Century Gothic" panose="020B0502020202020204" pitchFamily="34" charset="0"/>
              </a:rPr>
              <a:t>How many of you would:</a:t>
            </a:r>
            <a:endParaRPr lang="en-US" sz="1000" dirty="0">
              <a:latin typeface="Century Gothic" panose="020B0502020202020204" pitchFamily="34" charset="0"/>
            </a:endParaRPr>
          </a:p>
          <a:p>
            <a:pPr marL="666962" lvl="1" indent="-183656">
              <a:buFont typeface="Arial" panose="020B0604020202020204" pitchFamily="34" charset="0"/>
              <a:buChar char="•"/>
            </a:pPr>
            <a:r>
              <a:rPr lang="en-US" sz="1000" dirty="0">
                <a:latin typeface="Century Gothic" panose="020B0502020202020204" pitchFamily="34" charset="0"/>
              </a:rPr>
              <a:t>Never change doctors</a:t>
            </a:r>
          </a:p>
          <a:p>
            <a:pPr marL="666962" lvl="1" indent="-183656">
              <a:buFont typeface="Arial" panose="020B0604020202020204" pitchFamily="34" charset="0"/>
              <a:buChar char="•"/>
            </a:pPr>
            <a:r>
              <a:rPr lang="en-US" sz="1000" dirty="0">
                <a:latin typeface="Century Gothic" panose="020B0502020202020204" pitchFamily="34" charset="0"/>
              </a:rPr>
              <a:t>Change doctors if you health needs changed</a:t>
            </a:r>
          </a:p>
          <a:p>
            <a:pPr marL="666962" lvl="1" indent="-183656">
              <a:buFont typeface="Arial" panose="020B0604020202020204" pitchFamily="34" charset="0"/>
              <a:buChar char="•"/>
            </a:pPr>
            <a:r>
              <a:rPr lang="en-US" sz="1000" dirty="0">
                <a:latin typeface="Century Gothic" panose="020B0502020202020204" pitchFamily="34" charset="0"/>
              </a:rPr>
              <a:t>Change doctors if there was something better AND you knew how to find it?</a:t>
            </a:r>
          </a:p>
          <a:p>
            <a:pPr marL="666962" lvl="1" indent="-183656">
              <a:buFont typeface="Arial" panose="020B0604020202020204" pitchFamily="34" charset="0"/>
              <a:buChar char="•"/>
            </a:pPr>
            <a:endParaRPr lang="en-US" sz="1000" dirty="0">
              <a:latin typeface="Century Gothic" panose="020B0502020202020204" pitchFamily="34" charset="0"/>
            </a:endParaRPr>
          </a:p>
          <a:p>
            <a:r>
              <a:rPr lang="en-US" sz="1000" dirty="0"/>
              <a:t>Older adults rarely ask for referrals to specialists, specific prescriptions, express concerns or follow-up after medical visits. Instead, they trust their doctors to advocate for their health needs, </a:t>
            </a:r>
            <a:r>
              <a:rPr lang="en-US" sz="1000" dirty="0">
                <a:hlinkClick r:id="rId3"/>
              </a:rPr>
              <a:t>according to a study</a:t>
            </a:r>
            <a:r>
              <a:rPr lang="en-US" sz="1000" dirty="0"/>
              <a:t>.</a:t>
            </a:r>
          </a:p>
          <a:p>
            <a:r>
              <a:rPr lang="en-US" sz="1000" dirty="0"/>
              <a:t>The findings highlight a disconnect between the expectations of older adults and the realities of a changing health care system, in which doctors have less time to spend with patients. Researchers found that the more adults 65 and older trusted the role of their doctor, the less likely they were to advocate for their health concerns.</a:t>
            </a:r>
          </a:p>
          <a:p>
            <a:endParaRPr lang="en-US" sz="1000" dirty="0"/>
          </a:p>
          <a:p>
            <a:r>
              <a:rPr lang="en-US" sz="1000" dirty="0"/>
              <a:t>Patient initiative and shared decision-making are increasingly important factors in the quality of care and patient satisfaction. Older patients, however, may not fully share in this approach, having grown up with a more paternalistic model of care, the researchers pointed out. Patient empowerment may be further limited among those with less education and health literacy, as well as among members of racial and ethnic minority groups. If patients incorrectly assume their physician will act and advocate on their behalf, it could lead to poorer overall health, particularly for those living with one or more chronic conditions such as diabetes or high blood pressure</a:t>
            </a:r>
          </a:p>
          <a:p>
            <a:endParaRPr lang="en-US" sz="1000" dirty="0"/>
          </a:p>
          <a:p>
            <a:r>
              <a:rPr lang="en-US" sz="1000" dirty="0"/>
              <a:t>Source: </a:t>
            </a:r>
            <a:r>
              <a:rPr lang="en-US" sz="1000" dirty="0">
                <a:hlinkClick r:id="rId4"/>
              </a:rPr>
              <a:t>https://www.nextavenue.org/older-adults-trust-physicians-advocate/</a:t>
            </a:r>
            <a:endParaRPr lang="en-US" sz="1000" dirty="0"/>
          </a:p>
          <a:p>
            <a:endParaRPr lang="en-US" sz="1000" dirty="0">
              <a:latin typeface="Century Gothic" panose="020B0502020202020204" pitchFamily="34" charset="0"/>
            </a:endParaRPr>
          </a:p>
          <a:p>
            <a:endParaRPr lang="en-US" sz="100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4</a:t>
            </a:fld>
            <a:endParaRPr lang="en-US" dirty="0"/>
          </a:p>
        </p:txBody>
      </p:sp>
    </p:spTree>
    <p:extLst>
      <p:ext uri="{BB962C8B-B14F-4D97-AF65-F5344CB8AC3E}">
        <p14:creationId xmlns:p14="http://schemas.microsoft.com/office/powerpoint/2010/main" val="382410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dirty="0">
                <a:latin typeface="Century Gothic" panose="020B0502020202020204" pitchFamily="34" charset="0"/>
              </a:rPr>
              <a:t>If you were able to find a better:</a:t>
            </a:r>
          </a:p>
          <a:p>
            <a:pPr marL="362480" indent="-362480">
              <a:buFont typeface="Arial" panose="020B0604020202020204" pitchFamily="34" charset="0"/>
              <a:buChar char="•"/>
            </a:pPr>
            <a:r>
              <a:rPr lang="en-US" sz="1200" dirty="0">
                <a:latin typeface="Century Gothic" panose="020B0502020202020204" pitchFamily="34" charset="0"/>
              </a:rPr>
              <a:t>Doctor, would you change?</a:t>
            </a:r>
          </a:p>
          <a:p>
            <a:pPr marL="362480" indent="-362480">
              <a:buFont typeface="Arial" panose="020B0604020202020204" pitchFamily="34" charset="0"/>
              <a:buChar char="•"/>
            </a:pPr>
            <a:r>
              <a:rPr lang="en-US" sz="1200" dirty="0">
                <a:latin typeface="Century Gothic" panose="020B0502020202020204" pitchFamily="34" charset="0"/>
              </a:rPr>
              <a:t>Hospital, would you change?</a:t>
            </a:r>
          </a:p>
          <a:p>
            <a:pPr marL="362480" indent="-362480">
              <a:buFont typeface="Arial" panose="020B0604020202020204" pitchFamily="34" charset="0"/>
              <a:buChar char="•"/>
            </a:pPr>
            <a:r>
              <a:rPr lang="en-US" sz="1200" dirty="0">
                <a:latin typeface="Century Gothic" panose="020B0502020202020204" pitchFamily="34" charset="0"/>
              </a:rPr>
              <a:t>Medicare Advantage Prescription Drug Plan (MAPD), would you change?</a:t>
            </a:r>
          </a:p>
          <a:p>
            <a:endParaRPr lang="en-US" sz="1200" dirty="0">
              <a:latin typeface="Century Gothic" panose="020B0502020202020204" pitchFamily="34" charset="0"/>
            </a:endParaRPr>
          </a:p>
          <a:p>
            <a:pPr marL="181240" indent="-181240">
              <a:buFont typeface="Arial" panose="020B0604020202020204" pitchFamily="34" charset="0"/>
              <a:buChar char="•"/>
            </a:pPr>
            <a:r>
              <a:rPr lang="en-US" sz="1200" dirty="0"/>
              <a:t>Changing your doctor or your health plan is a serious decision. Sometimes, the decision to switch is out of necessity. </a:t>
            </a:r>
          </a:p>
          <a:p>
            <a:endParaRPr lang="en-US" sz="1200" dirty="0">
              <a:latin typeface="Century Gothic" panose="020B0502020202020204" pitchFamily="34" charset="0"/>
            </a:endParaRPr>
          </a:p>
          <a:p>
            <a:br>
              <a:rPr lang="en-US" sz="1200" dirty="0">
                <a:latin typeface="Century Gothic" panose="020B0502020202020204" pitchFamily="34" charset="0"/>
              </a:rPr>
            </a:br>
            <a:r>
              <a:rPr lang="en-US" sz="1200" b="1" dirty="0">
                <a:latin typeface="Century Gothic" panose="020B0502020202020204" pitchFamily="34" charset="0"/>
              </a:rPr>
              <a:t>Get feedback from the attendees</a:t>
            </a:r>
          </a:p>
          <a:p>
            <a:endParaRPr lang="en-US" sz="1200" dirty="0">
              <a:latin typeface="Century Gothic" panose="020B0502020202020204" pitchFamily="34" charset="0"/>
            </a:endParaRPr>
          </a:p>
          <a:p>
            <a:endParaRPr lang="en-US" sz="120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5</a:t>
            </a:fld>
            <a:endParaRPr lang="en-US" dirty="0"/>
          </a:p>
        </p:txBody>
      </p:sp>
    </p:spTree>
    <p:extLst>
      <p:ext uri="{BB962C8B-B14F-4D97-AF65-F5344CB8AC3E}">
        <p14:creationId xmlns:p14="http://schemas.microsoft.com/office/powerpoint/2010/main" val="121979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Patients need to advocate for themselves these days. The path of healthcare is gearing much more towards patient led treatments, and less towards patient hand holding. </a:t>
            </a:r>
          </a:p>
          <a:p>
            <a:endParaRPr lang="en-US" sz="1200" dirty="0">
              <a:latin typeface="Century Gothic" panose="020B0502020202020204" pitchFamily="34" charset="0"/>
            </a:endParaRPr>
          </a:p>
          <a:p>
            <a:r>
              <a:rPr lang="en-US" sz="1200" dirty="0"/>
              <a:t>Patient initiative and shared decision-making are increasingly important factors in the quality of care and patient satisfaction. Older patients, however, may not fully share in this approach, having grown up with a more paternalistic model of care, the researchers pointed out. Patient empowerment may be further limited among those with less education and health literacy, as well as among members of racial and ethnic minority groups. If patients incorrectly assume their physician will act and advocate on their behalf, it could lead to poorer overall health, particularly for those living with one or more chronic conditions such as diabetes or high blood pressure.</a:t>
            </a:r>
          </a:p>
          <a:p>
            <a:endParaRPr lang="en-US" sz="1200" dirty="0"/>
          </a:p>
          <a:p>
            <a:pPr defTabSz="483306">
              <a:defRPr/>
            </a:pPr>
            <a:r>
              <a:rPr lang="en-US" sz="1200" dirty="0"/>
              <a:t>Source: </a:t>
            </a:r>
            <a:r>
              <a:rPr lang="en-US" sz="1200" dirty="0">
                <a:hlinkClick r:id="rId3"/>
              </a:rPr>
              <a:t>https://www.nextavenue.org/older-adults-trust-physicians-advocate/</a:t>
            </a:r>
            <a:endParaRPr lang="en-US" sz="1200" dirty="0"/>
          </a:p>
          <a:p>
            <a:endParaRPr lang="en-US" sz="1200" b="1"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6</a:t>
            </a:fld>
            <a:endParaRPr lang="en-US" dirty="0"/>
          </a:p>
        </p:txBody>
      </p:sp>
    </p:spTree>
    <p:extLst>
      <p:ext uri="{BB962C8B-B14F-4D97-AF65-F5344CB8AC3E}">
        <p14:creationId xmlns:p14="http://schemas.microsoft.com/office/powerpoint/2010/main" val="289740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dirty="0"/>
              <a:t>Open discussion</a:t>
            </a:r>
          </a:p>
          <a:p>
            <a:endParaRPr lang="en-US" sz="1200" b="1" dirty="0"/>
          </a:p>
          <a:p>
            <a:pPr marL="181240" indent="-181240" defTabSz="483306">
              <a:buFont typeface="Arial" panose="020B0604020202020204" pitchFamily="34" charset="0"/>
              <a:buChar char="•"/>
              <a:defRPr/>
            </a:pPr>
            <a:r>
              <a:rPr lang="en-US" sz="1200" dirty="0"/>
              <a:t>In your opinion, What makes a doctor better than others?</a:t>
            </a:r>
            <a:endParaRPr lang="en-US" sz="1200" b="1" dirty="0"/>
          </a:p>
          <a:p>
            <a:pPr marL="181240" indent="-181240">
              <a:buFont typeface="Arial" panose="020B0604020202020204" pitchFamily="34" charset="0"/>
              <a:buChar char="•"/>
            </a:pPr>
            <a:r>
              <a:rPr lang="en-US" sz="1200" b="1" dirty="0"/>
              <a:t>My doctor must:</a:t>
            </a:r>
          </a:p>
          <a:p>
            <a:pPr marL="181240" indent="-181240">
              <a:buFont typeface="Arial" panose="020B0604020202020204" pitchFamily="34" charset="0"/>
              <a:buChar char="•"/>
            </a:pPr>
            <a:r>
              <a:rPr lang="en-US" sz="1200" b="1" dirty="0"/>
              <a:t>Take his or her time with me</a:t>
            </a:r>
          </a:p>
          <a:p>
            <a:pPr marL="664546" lvl="1" indent="-181240">
              <a:buFont typeface="Arial" panose="020B0604020202020204" pitchFamily="34" charset="0"/>
              <a:buChar char="•"/>
            </a:pPr>
            <a:r>
              <a:rPr lang="en-US" sz="1200" dirty="0"/>
              <a:t>Like listening to me and clearly communicate my options</a:t>
            </a:r>
          </a:p>
          <a:p>
            <a:pPr marL="181240" indent="-181240">
              <a:buFont typeface="Arial" panose="020B0604020202020204" pitchFamily="34" charset="0"/>
              <a:buChar char="•"/>
            </a:pPr>
            <a:r>
              <a:rPr lang="en-US" sz="1200" b="1" baseline="0" dirty="0"/>
              <a:t>Speak my language </a:t>
            </a:r>
          </a:p>
          <a:p>
            <a:pPr marL="664546" lvl="1" indent="-181240">
              <a:buFont typeface="Arial" panose="020B0604020202020204" pitchFamily="34" charset="0"/>
              <a:buChar char="•"/>
            </a:pPr>
            <a:r>
              <a:rPr lang="en-US" sz="1200" baseline="0" dirty="0"/>
              <a:t>My doctor must be able to speak to me in my language and understand my culture</a:t>
            </a:r>
          </a:p>
          <a:p>
            <a:pPr marL="181240" indent="-181240">
              <a:buFont typeface="Arial" panose="020B0604020202020204" pitchFamily="34" charset="0"/>
              <a:buChar char="•"/>
            </a:pPr>
            <a:r>
              <a:rPr lang="en-US" sz="1200" b="1" baseline="0" dirty="0"/>
              <a:t>Be experienced</a:t>
            </a:r>
          </a:p>
          <a:p>
            <a:pPr marL="664546" lvl="1" indent="-181240">
              <a:buFont typeface="Arial" panose="020B0604020202020204" pitchFamily="34" charset="0"/>
              <a:buChar char="•"/>
            </a:pPr>
            <a:r>
              <a:rPr lang="en-US" sz="1200" baseline="0" dirty="0"/>
              <a:t>The doctor must be experienced and have an experienced staff and work closely with mu specialist and health plan to manage my care</a:t>
            </a:r>
          </a:p>
          <a:p>
            <a:pPr marL="181240" indent="-181240">
              <a:buFont typeface="Arial" panose="020B0604020202020204" pitchFamily="34" charset="0"/>
              <a:buChar char="•"/>
            </a:pPr>
            <a:r>
              <a:rPr lang="en-US" sz="1200" b="1" baseline="0" dirty="0"/>
              <a:t>Be friendly</a:t>
            </a:r>
          </a:p>
          <a:p>
            <a:pPr marL="664546" lvl="1" indent="-181240">
              <a:buFont typeface="Arial" panose="020B0604020202020204" pitchFamily="34" charset="0"/>
              <a:buChar char="•"/>
            </a:pPr>
            <a:r>
              <a:rPr lang="en-US" sz="1200" baseline="0" dirty="0"/>
              <a:t>My doctor must be kind and attentive to my needs</a:t>
            </a:r>
          </a:p>
          <a:p>
            <a:pPr marL="181240" indent="-181240">
              <a:buFont typeface="Arial" panose="020B0604020202020204" pitchFamily="34" charset="0"/>
              <a:buChar char="•"/>
            </a:pPr>
            <a:r>
              <a:rPr lang="en-US" sz="1200" b="1" baseline="0" dirty="0"/>
              <a:t>Have modern medical technology</a:t>
            </a:r>
          </a:p>
          <a:p>
            <a:pPr marL="181240" indent="-181240">
              <a:buFont typeface="Arial" panose="020B0604020202020204" pitchFamily="34" charset="0"/>
              <a:buChar char="•"/>
            </a:pPr>
            <a:r>
              <a:rPr lang="en-US" sz="1200" b="1" baseline="0" dirty="0"/>
              <a:t>Offer programs to keep me healthy</a:t>
            </a:r>
          </a:p>
          <a:p>
            <a:pPr marL="181240" indent="-181240">
              <a:buFont typeface="Arial" panose="020B0604020202020204" pitchFamily="34" charset="0"/>
              <a:buChar char="•"/>
            </a:pPr>
            <a:r>
              <a:rPr lang="en-US" sz="1200" baseline="0" dirty="0"/>
              <a:t>Are there any other you can think of?</a:t>
            </a:r>
            <a:endParaRPr lang="en-US" sz="120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7</a:t>
            </a:fld>
            <a:endParaRPr lang="en-US" dirty="0"/>
          </a:p>
        </p:txBody>
      </p:sp>
    </p:spTree>
    <p:extLst>
      <p:ext uri="{BB962C8B-B14F-4D97-AF65-F5344CB8AC3E}">
        <p14:creationId xmlns:p14="http://schemas.microsoft.com/office/powerpoint/2010/main" val="248302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fontAlgn="base"/>
            <a:r>
              <a:rPr lang="en-US" sz="1000" dirty="0"/>
              <a:t>A Primary Doctor also called a Primary Care Physician (PCP) for elderly patients is called a geriatrician. This kind of physician has finished a residency in either internal medicine or family medicine and is board-certified to treat older adults. It's important to see a geriatrician because they specialize in treating the complex medical needs aging requires.</a:t>
            </a:r>
          </a:p>
          <a:p>
            <a:pPr fontAlgn="base"/>
            <a:endParaRPr lang="en-US" sz="1000" dirty="0"/>
          </a:p>
          <a:p>
            <a:pPr fontAlgn="base"/>
            <a:r>
              <a:rPr lang="en-US" sz="1000" dirty="0"/>
              <a:t>Are You Covered By Health Insurance?</a:t>
            </a:r>
          </a:p>
          <a:p>
            <a:pPr fontAlgn="base"/>
            <a:r>
              <a:rPr lang="en-US" sz="1000" dirty="0"/>
              <a:t>If you use an insurance provider to cover your medical expenses, your choice might be limited to a specific pre-determined list of in-network physicians. As you probably already know, your freedom of choice when it comes to healthcare providers depends on what type of plan they have. Start narrowing down the list based on your insurance plan.</a:t>
            </a:r>
          </a:p>
          <a:p>
            <a:pPr fontAlgn="base"/>
            <a:endParaRPr lang="en-US" sz="1000" dirty="0"/>
          </a:p>
          <a:p>
            <a:pPr fontAlgn="base"/>
            <a:r>
              <a:rPr lang="en-US" sz="1000" dirty="0"/>
              <a:t>Are You Covered By Medicare?</a:t>
            </a:r>
          </a:p>
          <a:p>
            <a:pPr fontAlgn="base"/>
            <a:r>
              <a:rPr lang="en-US" sz="1200" kern="1200" dirty="0">
                <a:solidFill>
                  <a:schemeClr val="tx1"/>
                </a:solidFill>
                <a:effectLst/>
                <a:latin typeface="+mn-lt"/>
                <a:ea typeface="+mn-ea"/>
                <a:cs typeface="+mn-cs"/>
              </a:rPr>
              <a:t>If you have coverage under Medicare, the Medicare.gov “Care Compare" website is a comprehensive search engine that lists various health care providers in your area. </a:t>
            </a:r>
            <a:r>
              <a:rPr lang="en-US" sz="1000" dirty="0"/>
              <a:t>On this website, you can search for a primary doctor by last name, a group practice name or a specific medical condition, as well as by body part or organ system.</a:t>
            </a:r>
          </a:p>
          <a:p>
            <a:pPr fontAlgn="base"/>
            <a:endParaRPr lang="en-US" sz="1000" dirty="0"/>
          </a:p>
          <a:p>
            <a:r>
              <a:rPr lang="en-US" sz="1000" dirty="0"/>
              <a:t>Source: </a:t>
            </a:r>
          </a:p>
          <a:p>
            <a:r>
              <a:rPr lang="en-US" sz="1200" u="sng" kern="1200" dirty="0">
                <a:solidFill>
                  <a:schemeClr val="tx1"/>
                </a:solidFill>
                <a:effectLst/>
                <a:latin typeface="+mn-lt"/>
                <a:ea typeface="+mn-ea"/>
                <a:cs typeface="+mn-cs"/>
                <a:hlinkClick r:id="rId3"/>
              </a:rPr>
              <a:t>https://www.medicare.gov/care-compare/</a:t>
            </a:r>
          </a:p>
          <a:p>
            <a:endParaRPr lang="en-US" sz="1200" u="sng" kern="1200" dirty="0">
              <a:solidFill>
                <a:schemeClr val="tx1"/>
              </a:solidFill>
              <a:effectLst/>
              <a:latin typeface="+mn-lt"/>
              <a:ea typeface="+mn-ea"/>
              <a:cs typeface="+mn-cs"/>
              <a:hlinkClick r:id="rId3"/>
            </a:endParaRPr>
          </a:p>
          <a:p>
            <a:r>
              <a:rPr lang="en-US" sz="1200" u="sng" kern="1200" dirty="0">
                <a:solidFill>
                  <a:schemeClr val="tx1"/>
                </a:solidFill>
                <a:effectLst/>
                <a:latin typeface="+mn-lt"/>
                <a:ea typeface="+mn-ea"/>
                <a:cs typeface="+mn-cs"/>
                <a:hlinkClick r:id="rId3"/>
              </a:rPr>
              <a:t>https://www.verywellhealth.com/finding-the-best-doctor-for-elderly-mother-2966664#:~:text=If%20your%20parents%20have%20coverage,(PHP)%20in%20her%20area</a:t>
            </a:r>
            <a:endParaRPr lang="en-US" sz="1200" kern="1200" dirty="0">
              <a:solidFill>
                <a:schemeClr val="tx1"/>
              </a:solidFill>
              <a:effectLst/>
              <a:latin typeface="+mn-lt"/>
              <a:ea typeface="+mn-ea"/>
              <a:cs typeface="+mn-cs"/>
            </a:endParaRPr>
          </a:p>
          <a:p>
            <a:pPr fontAlgn="base"/>
            <a:endParaRPr lang="en-US" sz="1000" dirty="0"/>
          </a:p>
          <a:p>
            <a:pPr fontAlgn="base"/>
            <a:endParaRPr lang="en-US" sz="1000" dirty="0"/>
          </a:p>
          <a:p>
            <a:pPr fontAlgn="base"/>
            <a:r>
              <a:rPr lang="en-US" sz="1000" dirty="0"/>
              <a:t>Consider Asking for a Suggestion</a:t>
            </a:r>
          </a:p>
          <a:p>
            <a:pPr fontAlgn="base"/>
            <a:r>
              <a:rPr lang="en-US" sz="1000" dirty="0"/>
              <a:t>Sometimes getting a suggestion from a person or organization you trust is the best way to find the right primary doctor. Here are some suggestions:</a:t>
            </a:r>
          </a:p>
          <a:p>
            <a:pPr fontAlgn="base"/>
            <a:endParaRPr lang="en-US" sz="1000" dirty="0"/>
          </a:p>
          <a:p>
            <a:pPr marL="171450" indent="-171450" fontAlgn="base">
              <a:buFont typeface="Arial" panose="020B0604020202020204" pitchFamily="34" charset="0"/>
              <a:buChar char="•"/>
            </a:pPr>
            <a:r>
              <a:rPr lang="en-US" sz="1000" dirty="0"/>
              <a:t>Talk to friends, neighbors or relatives who see a geriatrician they are happy with.</a:t>
            </a:r>
          </a:p>
          <a:p>
            <a:pPr marL="181240" indent="-181240" fontAlgn="base">
              <a:buFont typeface="Arial" panose="020B0604020202020204" pitchFamily="34" charset="0"/>
              <a:buChar char="•"/>
            </a:pPr>
            <a:r>
              <a:rPr lang="en-US" sz="1000" dirty="0"/>
              <a:t>Ask other health professionals you know, including your previous provider or your local pharmacist.</a:t>
            </a:r>
          </a:p>
          <a:p>
            <a:pPr marL="181240" indent="-181240" fontAlgn="base">
              <a:buFont typeface="Arial" panose="020B0604020202020204" pitchFamily="34" charset="0"/>
              <a:buChar char="•"/>
            </a:pPr>
            <a:r>
              <a:rPr lang="en-US" sz="1000" dirty="0"/>
              <a:t>Consult an advocacy group.</a:t>
            </a:r>
          </a:p>
          <a:p>
            <a:pPr fontAlgn="base"/>
            <a:endParaRPr lang="en-US" sz="1000" dirty="0"/>
          </a:p>
          <a:p>
            <a:pPr fontAlgn="base"/>
            <a:r>
              <a:rPr lang="en-US" sz="1000" dirty="0"/>
              <a:t>Other Important Considerations</a:t>
            </a:r>
          </a:p>
          <a:p>
            <a:pPr fontAlgn="base"/>
            <a:r>
              <a:rPr lang="en-US" sz="1000" dirty="0"/>
              <a:t>To find the best PCP for you, take a look at these important considerations before making your choice:</a:t>
            </a:r>
          </a:p>
          <a:p>
            <a:pPr marL="181240" indent="-181240" fontAlgn="base">
              <a:buFont typeface="Arial" panose="020B0604020202020204" pitchFamily="34" charset="0"/>
              <a:buChar char="•"/>
            </a:pPr>
            <a:r>
              <a:rPr lang="en-US" sz="1000" b="1" dirty="0"/>
              <a:t>Location:</a:t>
            </a:r>
            <a:r>
              <a:rPr lang="en-US" sz="1000" dirty="0"/>
              <a:t> Choose a PCP with a location close to your home and consider the location's convenience for your caregiver who may, now or in the future, bring you to appointments.</a:t>
            </a:r>
          </a:p>
          <a:p>
            <a:pPr marL="181240" indent="-181240" fontAlgn="base">
              <a:buFont typeface="Arial" panose="020B0604020202020204" pitchFamily="34" charset="0"/>
              <a:buChar char="•"/>
            </a:pPr>
            <a:r>
              <a:rPr lang="en-US" sz="1000" b="1" dirty="0"/>
              <a:t>Standards of Excellence:</a:t>
            </a:r>
            <a:r>
              <a:rPr lang="en-US" sz="1000" dirty="0"/>
              <a:t> Look for a physician affiliated with a practice or professional network that requires high standards and a good record of positive patient outcomes. Standards of excellence include board certifications and associations with leading medical associations.</a:t>
            </a:r>
          </a:p>
          <a:p>
            <a:pPr fontAlgn="base"/>
            <a:endParaRPr lang="en-US" sz="1000" dirty="0"/>
          </a:p>
          <a:p>
            <a:pPr fontAlgn="base"/>
            <a:r>
              <a:rPr lang="en-US" sz="1000" dirty="0"/>
              <a:t>Source: </a:t>
            </a:r>
            <a:r>
              <a:rPr lang="en-US" sz="1000" dirty="0">
                <a:hlinkClick r:id="rId4"/>
              </a:rPr>
              <a:t>https://www.verywellhealth.com/finding-the-best-doctor-for-elderly-mother-2966664</a:t>
            </a:r>
            <a:endParaRPr lang="en-US" sz="1000" dirty="0"/>
          </a:p>
          <a:p>
            <a:endParaRPr lang="en-US" sz="100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8</a:t>
            </a:fld>
            <a:endParaRPr lang="en-US" dirty="0"/>
          </a:p>
        </p:txBody>
      </p:sp>
    </p:spTree>
    <p:extLst>
      <p:ext uri="{BB962C8B-B14F-4D97-AF65-F5344CB8AC3E}">
        <p14:creationId xmlns:p14="http://schemas.microsoft.com/office/powerpoint/2010/main" val="404725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000" b="1" dirty="0">
                <a:latin typeface="Century Gothic" panose="020B0502020202020204" pitchFamily="34" charset="0"/>
              </a:rPr>
              <a:t>Open discussion</a:t>
            </a:r>
            <a:endParaRPr lang="en-US" sz="1000" dirty="0">
              <a:latin typeface="Century Gothic" panose="020B0502020202020204" pitchFamily="34" charset="0"/>
            </a:endParaRPr>
          </a:p>
          <a:p>
            <a:pPr marL="181240" indent="-181240">
              <a:buFont typeface="Arial" panose="020B0604020202020204" pitchFamily="34" charset="0"/>
              <a:buChar char="•"/>
            </a:pPr>
            <a:r>
              <a:rPr lang="en-US" sz="1000" dirty="0"/>
              <a:t>This</a:t>
            </a:r>
            <a:r>
              <a:rPr lang="en-US" sz="1000" baseline="0" dirty="0"/>
              <a:t> is a list of things that came to mind when were asked this question</a:t>
            </a:r>
          </a:p>
          <a:p>
            <a:pPr marL="181240" indent="-181240">
              <a:buFont typeface="Arial" panose="020B0604020202020204" pitchFamily="34" charset="0"/>
              <a:buChar char="•"/>
            </a:pPr>
            <a:r>
              <a:rPr lang="en-US" sz="1000" b="1" dirty="0">
                <a:effectLst>
                  <a:outerShdw blurRad="38100" dist="38100" dir="2700000" algn="tl">
                    <a:srgbClr val="000000">
                      <a:alpha val="43137"/>
                    </a:srgbClr>
                  </a:outerShdw>
                </a:effectLst>
              </a:rPr>
              <a:t>My health plan must:</a:t>
            </a:r>
            <a:endParaRPr lang="en-US" sz="1000" dirty="0"/>
          </a:p>
          <a:p>
            <a:pPr marL="664546" lvl="1" indent="-181240">
              <a:buFont typeface="Arial" panose="020B0604020202020204" pitchFamily="34" charset="0"/>
              <a:buChar char="•"/>
            </a:pPr>
            <a:r>
              <a:rPr lang="en-US" sz="1000" b="1" dirty="0"/>
              <a:t>Have many doctors and hospitals in their network</a:t>
            </a:r>
          </a:p>
          <a:p>
            <a:pPr marL="664546" lvl="1" indent="-181240">
              <a:buFont typeface="Arial" panose="020B0604020202020204" pitchFamily="34" charset="0"/>
              <a:buChar char="•"/>
            </a:pPr>
            <a:r>
              <a:rPr lang="en-US" sz="1000" b="1" dirty="0"/>
              <a:t>Have low premiums and co-pays</a:t>
            </a:r>
          </a:p>
          <a:p>
            <a:pPr marL="664546" lvl="1" indent="-181240">
              <a:buFont typeface="Arial" panose="020B0604020202020204" pitchFamily="34" charset="0"/>
              <a:buChar char="•"/>
            </a:pPr>
            <a:r>
              <a:rPr lang="en-US" sz="1000" b="1" dirty="0"/>
              <a:t>Provide affordable prescription dug coverage</a:t>
            </a:r>
          </a:p>
          <a:p>
            <a:pPr marL="664546" lvl="1" indent="-181240">
              <a:buFont typeface="Arial" panose="020B0604020202020204" pitchFamily="34" charset="0"/>
              <a:buChar char="•"/>
            </a:pPr>
            <a:r>
              <a:rPr lang="en-US" sz="1000" b="1" dirty="0"/>
              <a:t>Cover rides to and from my doctors visits</a:t>
            </a:r>
          </a:p>
          <a:p>
            <a:pPr marL="664546" lvl="1" indent="-181240">
              <a:buFont typeface="Arial" panose="020B0604020202020204" pitchFamily="34" charset="0"/>
              <a:buChar char="•"/>
            </a:pPr>
            <a:r>
              <a:rPr lang="en-US" sz="1000" b="1" dirty="0"/>
              <a:t>Offer programs to keep me healthy</a:t>
            </a:r>
          </a:p>
          <a:p>
            <a:pPr marL="664546" lvl="1" indent="-181240">
              <a:buFont typeface="Arial" panose="020B0604020202020204" pitchFamily="34" charset="0"/>
              <a:buChar char="•"/>
            </a:pPr>
            <a:r>
              <a:rPr lang="en-US" sz="1000" b="1" dirty="0"/>
              <a:t>Have excellent customer service</a:t>
            </a:r>
            <a:endParaRPr lang="en-US" sz="1000" baseline="0" dirty="0"/>
          </a:p>
          <a:p>
            <a:pPr marL="181240" indent="-181240">
              <a:buFont typeface="Arial" panose="020B0604020202020204" pitchFamily="34" charset="0"/>
              <a:buChar char="•"/>
            </a:pPr>
            <a:r>
              <a:rPr lang="en-US" sz="1000" baseline="0" dirty="0"/>
              <a:t>Are there any other you can think of?</a:t>
            </a:r>
          </a:p>
          <a:p>
            <a:pPr marL="181240" indent="-181240">
              <a:buFont typeface="Arial" panose="020B0604020202020204" pitchFamily="34" charset="0"/>
              <a:buChar char="•"/>
            </a:pPr>
            <a:endParaRPr lang="en-US" sz="1000" baseline="0" dirty="0"/>
          </a:p>
          <a:p>
            <a:r>
              <a:rPr lang="en-US" sz="1000" baseline="0" dirty="0"/>
              <a:t>Having a health plan that is contracted with your doctors is a great starting point. Doctors are important to your healthcare needs, and having the ability to see providers that you know and trust will make you more likely to keep seeing them regularly.</a:t>
            </a:r>
          </a:p>
          <a:p>
            <a:r>
              <a:rPr lang="en-US" sz="1000" baseline="0" dirty="0"/>
              <a:t>Health plans should work within your budget, and not cause stress on your financial situation. Make sure that you aren’t paying too much for your health plan, and consider options that have little or no premiums. Along with premiums, make sure to check what copayments, coinsurance, and prescription drugs will cost on your plan. There are so many choices out there, you want to make sure that you are on the right plan for your healthcare needs.</a:t>
            </a:r>
            <a:endParaRPr lang="en-US" sz="1000"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9</a:t>
            </a:fld>
            <a:endParaRPr lang="en-US" dirty="0"/>
          </a:p>
        </p:txBody>
      </p:sp>
    </p:spTree>
    <p:extLst>
      <p:ext uri="{BB962C8B-B14F-4D97-AF65-F5344CB8AC3E}">
        <p14:creationId xmlns:p14="http://schemas.microsoft.com/office/powerpoint/2010/main" val="3157662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Option 1">
    <p:spTree>
      <p:nvGrpSpPr>
        <p:cNvPr id="1" name=""/>
        <p:cNvGrpSpPr/>
        <p:nvPr/>
      </p:nvGrpSpPr>
      <p:grpSpPr>
        <a:xfrm>
          <a:off x="0" y="0"/>
          <a:ext cx="0" cy="0"/>
          <a:chOff x="0" y="0"/>
          <a:chExt cx="0" cy="0"/>
        </a:xfrm>
      </p:grpSpPr>
      <p:sp>
        <p:nvSpPr>
          <p:cNvPr id="25" name="Rectangle 24"/>
          <p:cNvSpPr/>
          <p:nvPr userDrawn="1"/>
        </p:nvSpPr>
        <p:spPr>
          <a:xfrm>
            <a:off x="2417012" y="427791"/>
            <a:ext cx="3999832" cy="4427805"/>
          </a:xfrm>
          <a:prstGeom prst="rect">
            <a:avLst/>
          </a:prstGeom>
          <a:solidFill>
            <a:schemeClr val="accent2"/>
          </a:solidFill>
          <a:ln w="57150">
            <a:solidFill>
              <a:schemeClr val="bg2"/>
            </a:solidFill>
            <a:miter lim="800000"/>
          </a:ln>
          <a:effectLst>
            <a:glow rad="101600">
              <a:schemeClr val="tx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2417012" y="3816626"/>
            <a:ext cx="3999832" cy="1017396"/>
          </a:xfrm>
          <a:prstGeom prst="rect">
            <a:avLst/>
          </a:prstGeom>
          <a:solidFill>
            <a:schemeClr val="bg1"/>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Picture 28" descr="SCAN Logo-Line_bigger®_Color.png">
            <a:extLst>
              <a:ext uri="{FF2B5EF4-FFF2-40B4-BE49-F238E27FC236}">
                <a16:creationId xmlns:a16="http://schemas.microsoft.com/office/drawing/2014/main" id="{73638931-26A6-4944-8943-0CD917BE73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97213" y="3964962"/>
            <a:ext cx="1809356" cy="593757"/>
          </a:xfrm>
          <a:prstGeom prst="rect">
            <a:avLst/>
          </a:prstGeom>
        </p:spPr>
      </p:pic>
      <p:sp>
        <p:nvSpPr>
          <p:cNvPr id="30" name="TextBox 29"/>
          <p:cNvSpPr txBox="1"/>
          <p:nvPr userDrawn="1"/>
        </p:nvSpPr>
        <p:spPr>
          <a:xfrm>
            <a:off x="-1" y="6397140"/>
            <a:ext cx="4301892" cy="420756"/>
          </a:xfrm>
          <a:prstGeom prst="rect">
            <a:avLst/>
          </a:prstGeom>
          <a:solidFill>
            <a:schemeClr val="bg1">
              <a:alpha val="54000"/>
            </a:schemeClr>
          </a:solidFill>
        </p:spPr>
        <p:txBody>
          <a:bodyPr wrap="square" rtlCol="0">
            <a:spAutoFit/>
          </a:bodyPr>
          <a:lstStyle/>
          <a:p>
            <a:r>
              <a:rPr lang="en-US" sz="1067" dirty="0">
                <a:solidFill>
                  <a:schemeClr val="tx2"/>
                </a:solidFill>
              </a:rPr>
              <a:t>SCAN Health Plan confidential and proprietary information. </a:t>
            </a:r>
          </a:p>
          <a:p>
            <a:r>
              <a:rPr lang="en-US" sz="1067" dirty="0">
                <a:solidFill>
                  <a:schemeClr val="tx2"/>
                </a:solidFill>
              </a:rPr>
              <a:t>© 2022 SCAN Health Plan. All rights reserved.</a:t>
            </a:r>
            <a:endParaRPr lang="en-US" sz="1067" dirty="0">
              <a:solidFill>
                <a:schemeClr val="tx2"/>
              </a:solidFill>
              <a:latin typeface="Arial" charset="0"/>
            </a:endParaRP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7987"/>
            <a:ext cx="4488088" cy="3326323"/>
          </a:xfrm>
          <a:prstGeom prst="rect">
            <a:avLst/>
          </a:prstGeom>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58" y="3304099"/>
            <a:ext cx="4699260" cy="3553901"/>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131" r="14131"/>
          <a:stretch/>
        </p:blipFill>
        <p:spPr>
          <a:xfrm>
            <a:off x="1919179" y="9453"/>
            <a:ext cx="10272821" cy="6848547"/>
          </a:xfrm>
          <a:prstGeom prst="rect">
            <a:avLst/>
          </a:prstGeom>
        </p:spPr>
      </p:pic>
      <p:sp>
        <p:nvSpPr>
          <p:cNvPr id="12" name="Rectangle 11"/>
          <p:cNvSpPr/>
          <p:nvPr userDrawn="1"/>
        </p:nvSpPr>
        <p:spPr>
          <a:xfrm>
            <a:off x="2620212" y="630991"/>
            <a:ext cx="3999832" cy="4427805"/>
          </a:xfrm>
          <a:prstGeom prst="rect">
            <a:avLst/>
          </a:prstGeom>
          <a:solidFill>
            <a:srgbClr val="003087"/>
          </a:solidFill>
          <a:ln w="57150">
            <a:solidFill>
              <a:schemeClr val="bg2"/>
            </a:solidFill>
            <a:miter lim="800000"/>
          </a:ln>
          <a:effectLst>
            <a:glow rad="101600">
              <a:schemeClr val="tx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2620212" y="4019826"/>
            <a:ext cx="3999832" cy="1017396"/>
          </a:xfrm>
          <a:prstGeom prst="rect">
            <a:avLst/>
          </a:prstGeom>
          <a:solidFill>
            <a:schemeClr val="bg1"/>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userDrawn="1"/>
        </p:nvSpPr>
        <p:spPr>
          <a:xfrm>
            <a:off x="2646754" y="778180"/>
            <a:ext cx="3946743" cy="3046988"/>
          </a:xfrm>
          <a:prstGeom prst="rect">
            <a:avLst/>
          </a:prstGeom>
          <a:noFill/>
        </p:spPr>
        <p:txBody>
          <a:bodyPr wrap="square" rtlCol="0">
            <a:spAutoFit/>
          </a:bodyPr>
          <a:lstStyle/>
          <a:p>
            <a:pPr algn="ctr">
              <a:defRPr/>
            </a:pPr>
            <a:r>
              <a:rPr lang="en-US" sz="4800" spc="133" dirty="0">
                <a:solidFill>
                  <a:schemeClr val="bg1"/>
                </a:solidFill>
                <a:cs typeface="Arial"/>
              </a:rPr>
              <a:t>Evaluating</a:t>
            </a:r>
            <a:r>
              <a:rPr lang="en-US" sz="4800" spc="133" baseline="0" dirty="0">
                <a:solidFill>
                  <a:schemeClr val="bg1"/>
                </a:solidFill>
                <a:cs typeface="Arial"/>
              </a:rPr>
              <a:t> Your Doctor &amp; </a:t>
            </a:r>
            <a:br>
              <a:rPr lang="en-US" sz="4800" spc="133" baseline="0" dirty="0">
                <a:solidFill>
                  <a:schemeClr val="bg1"/>
                </a:solidFill>
                <a:cs typeface="Arial"/>
              </a:rPr>
            </a:br>
            <a:r>
              <a:rPr lang="en-US" sz="4800" spc="133" baseline="0" dirty="0">
                <a:solidFill>
                  <a:schemeClr val="bg1"/>
                </a:solidFill>
                <a:cs typeface="Arial"/>
              </a:rPr>
              <a:t>Health Plan</a:t>
            </a:r>
            <a:endParaRPr lang="en-US" sz="4800" spc="133" dirty="0">
              <a:solidFill>
                <a:schemeClr val="bg1"/>
              </a:solidFill>
              <a:cs typeface="Arial"/>
            </a:endParaRPr>
          </a:p>
        </p:txBody>
      </p:sp>
      <p:sp>
        <p:nvSpPr>
          <p:cNvPr id="16" name="TextBox 15"/>
          <p:cNvSpPr txBox="1"/>
          <p:nvPr userDrawn="1"/>
        </p:nvSpPr>
        <p:spPr>
          <a:xfrm>
            <a:off x="-258" y="6411462"/>
            <a:ext cx="4301892" cy="420756"/>
          </a:xfrm>
          <a:prstGeom prst="rect">
            <a:avLst/>
          </a:prstGeom>
          <a:solidFill>
            <a:schemeClr val="bg1">
              <a:alpha val="54000"/>
            </a:schemeClr>
          </a:solidFill>
        </p:spPr>
        <p:txBody>
          <a:bodyPr wrap="square" rtlCol="0">
            <a:spAutoFit/>
          </a:bodyPr>
          <a:lstStyle/>
          <a:p>
            <a:r>
              <a:rPr lang="en-US" sz="1067" dirty="0">
                <a:solidFill>
                  <a:schemeClr val="tx2"/>
                </a:solidFill>
              </a:rPr>
              <a:t>SCAN Health Plan confidential and proprietary information. </a:t>
            </a:r>
          </a:p>
          <a:p>
            <a:r>
              <a:rPr lang="en-US" sz="1067" dirty="0">
                <a:solidFill>
                  <a:schemeClr val="tx2"/>
                </a:solidFill>
              </a:rPr>
              <a:t>© 2023 SCAN Health Plan. All rights reserved.</a:t>
            </a:r>
            <a:endParaRPr lang="en-US" sz="1067" dirty="0">
              <a:solidFill>
                <a:schemeClr val="tx2"/>
              </a:solidFill>
              <a:latin typeface="Arial" charset="0"/>
            </a:endParaRP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19784" y="4043988"/>
            <a:ext cx="2600685" cy="853440"/>
          </a:xfrm>
          <a:prstGeom prst="rect">
            <a:avLst/>
          </a:prstGeom>
        </p:spPr>
      </p:pic>
      <p:sp>
        <p:nvSpPr>
          <p:cNvPr id="19" name="TextBox 18"/>
          <p:cNvSpPr txBox="1"/>
          <p:nvPr userDrawn="1"/>
        </p:nvSpPr>
        <p:spPr>
          <a:xfrm>
            <a:off x="8793784" y="6602452"/>
            <a:ext cx="3226419" cy="215444"/>
          </a:xfrm>
          <a:prstGeom prst="rect">
            <a:avLst/>
          </a:prstGeom>
          <a:solidFill>
            <a:schemeClr val="bg1">
              <a:alpha val="54000"/>
            </a:schemeClr>
          </a:solidFill>
        </p:spPr>
        <p:txBody>
          <a:bodyPr wrap="square" rtlCol="0">
            <a:spAutoFit/>
          </a:bodyPr>
          <a:lstStyle/>
          <a:p>
            <a:endParaRPr lang="en-US" sz="800" dirty="0">
              <a:solidFill>
                <a:schemeClr val="tx2"/>
              </a:solidFill>
              <a:latin typeface="Arial" charset="0"/>
            </a:endParaRPr>
          </a:p>
        </p:txBody>
      </p:sp>
    </p:spTree>
    <p:extLst>
      <p:ext uri="{BB962C8B-B14F-4D97-AF65-F5344CB8AC3E}">
        <p14:creationId xmlns:p14="http://schemas.microsoft.com/office/powerpoint/2010/main" val="58892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696" y="1282038"/>
            <a:ext cx="5222544" cy="4320760"/>
          </a:xfrm>
          <a:prstGeom prst="rect">
            <a:avLst/>
          </a:prstGeom>
        </p:spPr>
        <p:txBody>
          <a:bodyPr/>
          <a:lstStyle>
            <a:lvl1pPr>
              <a:spcAft>
                <a:spcPts val="300"/>
              </a:spcAft>
              <a:defRPr>
                <a:solidFill>
                  <a:schemeClr val="tx1"/>
                </a:solidFill>
              </a:defRPr>
            </a:lvl1pPr>
            <a:lvl2pPr>
              <a:spcAft>
                <a:spcPts val="300"/>
              </a:spcAft>
              <a:defRPr>
                <a:solidFill>
                  <a:schemeClr val="tx1"/>
                </a:solidFill>
              </a:defRPr>
            </a:lvl2pPr>
            <a:lvl3pPr>
              <a:spcAft>
                <a:spcPts val="300"/>
              </a:spcAft>
              <a:defRPr>
                <a:solidFill>
                  <a:schemeClr val="tx1"/>
                </a:solidFill>
              </a:defRPr>
            </a:lvl3pPr>
            <a:lvl4pPr>
              <a:spcAft>
                <a:spcPts val="300"/>
              </a:spcAft>
              <a:defRPr>
                <a:solidFill>
                  <a:schemeClr val="tx1"/>
                </a:solidFill>
              </a:defRPr>
            </a:lvl4pPr>
            <a:lvl5pPr>
              <a:spcAft>
                <a:spcPts val="3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82038"/>
            <a:ext cx="5301115" cy="4320760"/>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traight Connector 9"/>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13"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12"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5" name="Group 14"/>
          <p:cNvGrpSpPr/>
          <p:nvPr userDrawn="1"/>
        </p:nvGrpSpPr>
        <p:grpSpPr>
          <a:xfrm>
            <a:off x="6838972" y="6149739"/>
            <a:ext cx="4983010" cy="530938"/>
            <a:chOff x="3652426" y="4457457"/>
            <a:chExt cx="4983010" cy="530938"/>
          </a:xfrm>
        </p:grpSpPr>
        <p:sp>
          <p:nvSpPr>
            <p:cNvPr id="18" name="TextBox 17"/>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9" name="Picture 18"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175979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1 last">
    <p:spTree>
      <p:nvGrpSpPr>
        <p:cNvPr id="1" name=""/>
        <p:cNvGrpSpPr/>
        <p:nvPr/>
      </p:nvGrpSpPr>
      <p:grpSpPr>
        <a:xfrm>
          <a:off x="0" y="0"/>
          <a:ext cx="0" cy="0"/>
          <a:chOff x="0" y="0"/>
          <a:chExt cx="0" cy="0"/>
        </a:xfrm>
      </p:grpSpPr>
      <p:sp>
        <p:nvSpPr>
          <p:cNvPr id="2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 Placeholder 18"/>
          <p:cNvSpPr>
            <a:spLocks noGrp="1"/>
          </p:cNvSpPr>
          <p:nvPr>
            <p:ph type="body" sz="quarter" idx="10" hasCustomPrompt="1"/>
          </p:nvPr>
        </p:nvSpPr>
        <p:spPr>
          <a:xfrm>
            <a:off x="663977" y="406399"/>
            <a:ext cx="10849940" cy="465669"/>
          </a:xfrm>
          <a:prstGeom prst="rect">
            <a:avLst/>
          </a:prstGeom>
        </p:spPr>
        <p:txBody>
          <a:bodyPr vert="horz"/>
          <a:lstStyle>
            <a:lvl1pPr algn="ctr">
              <a:buNone/>
              <a:defRPr sz="3600" b="1">
                <a:solidFill>
                  <a:srgbClr val="0E367A"/>
                </a:solidFill>
              </a:defRPr>
            </a:lvl1pPr>
          </a:lstStyle>
          <a:p>
            <a:pPr lvl="0"/>
            <a:r>
              <a:rPr lang="en-US" dirty="0"/>
              <a:t>Click to edit title</a:t>
            </a:r>
          </a:p>
        </p:txBody>
      </p:sp>
      <p:grpSp>
        <p:nvGrpSpPr>
          <p:cNvPr id="11" name="Group 10"/>
          <p:cNvGrpSpPr/>
          <p:nvPr userDrawn="1"/>
        </p:nvGrpSpPr>
        <p:grpSpPr>
          <a:xfrm>
            <a:off x="6838972" y="6149739"/>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4209543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7023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 column - Option 2">
    <p:spTree>
      <p:nvGrpSpPr>
        <p:cNvPr id="1" name=""/>
        <p:cNvGrpSpPr/>
        <p:nvPr/>
      </p:nvGrpSpPr>
      <p:grpSpPr>
        <a:xfrm>
          <a:off x="0" y="0"/>
          <a:ext cx="0" cy="0"/>
          <a:chOff x="0" y="0"/>
          <a:chExt cx="0" cy="0"/>
        </a:xfrm>
      </p:grpSpPr>
      <p:sp>
        <p:nvSpPr>
          <p:cNvPr id="9"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663977" y="1270783"/>
            <a:ext cx="10849939" cy="4332016"/>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4"/>
          </p:nvPr>
        </p:nvSpPr>
        <p:spPr>
          <a:xfrm>
            <a:off x="663976" y="6236229"/>
            <a:ext cx="711200" cy="246221"/>
          </a:xfrm>
          <a:prstGeom prst="rect">
            <a:avLst/>
          </a:prstGeom>
        </p:spPr>
        <p:txBody>
          <a:bodyPr anchor="b"/>
          <a:lstStyle>
            <a:lvl1pPr algn="l">
              <a:defRPr sz="1000">
                <a:solidFill>
                  <a:schemeClr val="tx2"/>
                </a:solidFill>
              </a:defRPr>
            </a:lvl1pPr>
          </a:lstStyle>
          <a:p>
            <a:fld id="{74DA38AE-C4A1-B34C-9B69-8518F7475CDF}" type="slidenum">
              <a:rPr lang="en-US" smtClean="0"/>
              <a:pPr/>
              <a:t>‹#›</a:t>
            </a:fld>
            <a:endParaRPr lang="en-US" dirty="0"/>
          </a:p>
        </p:txBody>
      </p:sp>
    </p:spTree>
    <p:extLst>
      <p:ext uri="{BB962C8B-B14F-4D97-AF65-F5344CB8AC3E}">
        <p14:creationId xmlns:p14="http://schemas.microsoft.com/office/powerpoint/2010/main" val="5424422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1 No Header">
    <p:spTree>
      <p:nvGrpSpPr>
        <p:cNvPr id="1" name=""/>
        <p:cNvGrpSpPr/>
        <p:nvPr/>
      </p:nvGrpSpPr>
      <p:grpSpPr>
        <a:xfrm>
          <a:off x="0" y="0"/>
          <a:ext cx="0" cy="0"/>
          <a:chOff x="0" y="0"/>
          <a:chExt cx="0" cy="0"/>
        </a:xfrm>
      </p:grpSpPr>
      <p:sp>
        <p:nvSpPr>
          <p:cNvPr id="2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1" name="Group 10"/>
          <p:cNvGrpSpPr/>
          <p:nvPr userDrawn="1"/>
        </p:nvGrpSpPr>
        <p:grpSpPr>
          <a:xfrm>
            <a:off x="6838972" y="6149739"/>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152673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1 Closing">
    <p:spTree>
      <p:nvGrpSpPr>
        <p:cNvPr id="1" name=""/>
        <p:cNvGrpSpPr/>
        <p:nvPr/>
      </p:nvGrpSpPr>
      <p:grpSpPr>
        <a:xfrm>
          <a:off x="0" y="0"/>
          <a:ext cx="0" cy="0"/>
          <a:chOff x="0" y="0"/>
          <a:chExt cx="0" cy="0"/>
        </a:xfrm>
      </p:grpSpPr>
      <p:sp>
        <p:nvSpPr>
          <p:cNvPr id="2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 Placeholder 18"/>
          <p:cNvSpPr>
            <a:spLocks noGrp="1"/>
          </p:cNvSpPr>
          <p:nvPr>
            <p:ph type="body" sz="quarter" idx="10" hasCustomPrompt="1"/>
          </p:nvPr>
        </p:nvSpPr>
        <p:spPr>
          <a:xfrm>
            <a:off x="663977" y="406399"/>
            <a:ext cx="10849940" cy="465669"/>
          </a:xfrm>
          <a:prstGeom prst="rect">
            <a:avLst/>
          </a:prstGeom>
        </p:spPr>
        <p:txBody>
          <a:bodyPr vert="horz"/>
          <a:lstStyle>
            <a:lvl1pPr algn="ctr">
              <a:buNone/>
              <a:defRPr sz="2800">
                <a:solidFill>
                  <a:srgbClr val="0E367A"/>
                </a:solidFill>
              </a:defRPr>
            </a:lvl1pPr>
          </a:lstStyle>
          <a:p>
            <a:pPr lvl="0"/>
            <a:r>
              <a:rPr lang="en-US" dirty="0"/>
              <a:t>Click to edit title</a:t>
            </a:r>
          </a:p>
        </p:txBody>
      </p:sp>
      <p:grpSp>
        <p:nvGrpSpPr>
          <p:cNvPr id="11" name="Group 10"/>
          <p:cNvGrpSpPr/>
          <p:nvPr userDrawn="1"/>
        </p:nvGrpSpPr>
        <p:grpSpPr>
          <a:xfrm>
            <a:off x="6838972" y="6149739"/>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79148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Questions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70237"/>
            <a:ext cx="2873829" cy="228776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1"/>
            <a:ext cx="2873828" cy="2090057"/>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b="55072"/>
          <a:stretch/>
        </p:blipFill>
        <p:spPr>
          <a:xfrm>
            <a:off x="-14305" y="2090058"/>
            <a:ext cx="2888133" cy="2487437"/>
          </a:xfrm>
          <a:prstGeom prst="rect">
            <a:avLst/>
          </a:prstGeom>
        </p:spPr>
      </p:pic>
      <p:cxnSp>
        <p:nvCxnSpPr>
          <p:cNvPr id="12" name="Straight Connector 11"/>
          <p:cNvCxnSpPr/>
          <p:nvPr userDrawn="1"/>
        </p:nvCxnSpPr>
        <p:spPr>
          <a:xfrm>
            <a:off x="-50800" y="4579991"/>
            <a:ext cx="29281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0800" y="2099257"/>
            <a:ext cx="29281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FEE3185-C04A-7765-5DA3-2566555DC5C6}"/>
              </a:ext>
            </a:extLst>
          </p:cNvPr>
          <p:cNvSpPr txBox="1"/>
          <p:nvPr userDrawn="1"/>
        </p:nvSpPr>
        <p:spPr>
          <a:xfrm>
            <a:off x="5546785" y="6473153"/>
            <a:ext cx="418926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Arial" panose="020B0604020202020204" pitchFamily="34" charset="0"/>
                <a:cs typeface="Arial" panose="020B0604020202020204" pitchFamily="34" charset="0"/>
              </a:rPr>
              <a:t>Confidential and proprietary information. All rights reserved.</a:t>
            </a:r>
          </a:p>
        </p:txBody>
      </p:sp>
      <p:pic>
        <p:nvPicPr>
          <p:cNvPr id="3" name="Picture 2">
            <a:extLst>
              <a:ext uri="{FF2B5EF4-FFF2-40B4-BE49-F238E27FC236}">
                <a16:creationId xmlns:a16="http://schemas.microsoft.com/office/drawing/2014/main" id="{28100960-A0AD-0F91-6AF8-3827BC44504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58858" y="6153189"/>
            <a:ext cx="1961430" cy="507055"/>
          </a:xfrm>
          <a:prstGeom prst="rect">
            <a:avLst/>
          </a:prstGeom>
        </p:spPr>
      </p:pic>
    </p:spTree>
    <p:extLst>
      <p:ext uri="{BB962C8B-B14F-4D97-AF65-F5344CB8AC3E}">
        <p14:creationId xmlns:p14="http://schemas.microsoft.com/office/powerpoint/2010/main" val="22162110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 Green">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9144000" cy="6858000"/>
          </a:xfrm>
        </p:grpSpPr>
        <p:sp>
          <p:nvSpPr>
            <p:cNvPr id="11" name="Rectangle 10"/>
            <p:cNvSpPr/>
            <p:nvPr userDrawn="1"/>
          </p:nvSpPr>
          <p:spPr>
            <a:xfrm>
              <a:off x="0" y="0"/>
              <a:ext cx="9144000" cy="6858000"/>
            </a:xfrm>
            <a:prstGeom prst="rect">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990599" y="3917559"/>
              <a:ext cx="152401" cy="762001"/>
            </a:xfrm>
            <a:prstGeom prst="rect">
              <a:avLst/>
            </a:prstGeom>
            <a:solidFill>
              <a:schemeClr val="accent2">
                <a:lumMod val="60000"/>
                <a:lumOff val="4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pic>
          <p:nvPicPr>
            <p:cNvPr id="13" name="Picture 12"/>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t="-4637" b="23942"/>
            <a:stretch/>
          </p:blipFill>
          <p:spPr>
            <a:xfrm>
              <a:off x="2830263" y="588104"/>
              <a:ext cx="5721071" cy="6269896"/>
            </a:xfrm>
            <a:prstGeom prst="rect">
              <a:avLst/>
            </a:prstGeom>
          </p:spPr>
        </p:pic>
      </p:grpSp>
      <p:sp>
        <p:nvSpPr>
          <p:cNvPr id="14" name="Text Placeholder 10"/>
          <p:cNvSpPr>
            <a:spLocks noGrp="1" noChangeAspect="1"/>
          </p:cNvSpPr>
          <p:nvPr>
            <p:ph type="body" sz="quarter" idx="10" hasCustomPrompt="1"/>
          </p:nvPr>
        </p:nvSpPr>
        <p:spPr>
          <a:xfrm>
            <a:off x="1625599" y="4373236"/>
            <a:ext cx="9591684" cy="409058"/>
          </a:xfrm>
          <a:prstGeom prst="rect">
            <a:avLst/>
          </a:prstGeom>
        </p:spPr>
        <p:txBody>
          <a:bodyPr vert="horz"/>
          <a:lstStyle>
            <a:lvl1pPr>
              <a:buFontTx/>
              <a:buNone/>
              <a:defRPr sz="21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subtitle</a:t>
            </a:r>
          </a:p>
        </p:txBody>
      </p:sp>
      <p:sp>
        <p:nvSpPr>
          <p:cNvPr id="15" name="Title 6"/>
          <p:cNvSpPr>
            <a:spLocks noGrp="1" noChangeAspect="1"/>
          </p:cNvSpPr>
          <p:nvPr>
            <p:ph type="title" hasCustomPrompt="1"/>
          </p:nvPr>
        </p:nvSpPr>
        <p:spPr>
          <a:xfrm>
            <a:off x="1625601" y="3972426"/>
            <a:ext cx="9591684" cy="445390"/>
          </a:xfrm>
          <a:prstGeom prst="rect">
            <a:avLst/>
          </a:prstGeom>
        </p:spPr>
        <p:txBody>
          <a:bodyPr vert="horz"/>
          <a:lstStyle>
            <a:lvl1pPr>
              <a:defRPr sz="3300" baseline="0">
                <a:solidFill>
                  <a:schemeClr val="bg1"/>
                </a:solidFill>
              </a:defRPr>
            </a:lvl1pPr>
          </a:lstStyle>
          <a:p>
            <a:r>
              <a:rPr lang="en-US" dirty="0"/>
              <a:t>Click to edit section divider title</a:t>
            </a:r>
          </a:p>
        </p:txBody>
      </p:sp>
    </p:spTree>
    <p:extLst>
      <p:ext uri="{BB962C8B-B14F-4D97-AF65-F5344CB8AC3E}">
        <p14:creationId xmlns:p14="http://schemas.microsoft.com/office/powerpoint/2010/main" val="7520423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 Blue">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9144000" cy="6858000"/>
          </a:xfrm>
        </p:grpSpPr>
        <p:sp>
          <p:nvSpPr>
            <p:cNvPr id="6" name="Rectangle 5"/>
            <p:cNvSpPr/>
            <p:nvPr userDrawn="1"/>
          </p:nvSpPr>
          <p:spPr>
            <a:xfrm>
              <a:off x="0" y="0"/>
              <a:ext cx="9144000" cy="6858000"/>
            </a:xfrm>
            <a:prstGeom prst="rect">
              <a:avLst/>
            </a:prstGeom>
            <a:solidFill>
              <a:schemeClr val="accent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90599" y="3917559"/>
              <a:ext cx="152401" cy="762001"/>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pic>
          <p:nvPicPr>
            <p:cNvPr id="10" name="Picture 9"/>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4637" b="23942"/>
            <a:stretch/>
          </p:blipFill>
          <p:spPr>
            <a:xfrm>
              <a:off x="2830263" y="588104"/>
              <a:ext cx="5721071" cy="6269896"/>
            </a:xfrm>
            <a:prstGeom prst="rect">
              <a:avLst/>
            </a:prstGeom>
          </p:spPr>
        </p:pic>
      </p:grpSp>
      <p:sp>
        <p:nvSpPr>
          <p:cNvPr id="11" name="Text Placeholder 10"/>
          <p:cNvSpPr>
            <a:spLocks noGrp="1" noChangeAspect="1"/>
          </p:cNvSpPr>
          <p:nvPr>
            <p:ph type="body" sz="quarter" idx="10" hasCustomPrompt="1"/>
          </p:nvPr>
        </p:nvSpPr>
        <p:spPr>
          <a:xfrm>
            <a:off x="1625599" y="4373236"/>
            <a:ext cx="9591684" cy="409058"/>
          </a:xfrm>
          <a:prstGeom prst="rect">
            <a:avLst/>
          </a:prstGeom>
        </p:spPr>
        <p:txBody>
          <a:bodyPr vert="horz"/>
          <a:lstStyle>
            <a:lvl1pPr>
              <a:buFontTx/>
              <a:buNone/>
              <a:defRPr sz="21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subtitle</a:t>
            </a:r>
          </a:p>
        </p:txBody>
      </p:sp>
      <p:sp>
        <p:nvSpPr>
          <p:cNvPr id="12" name="Title 6"/>
          <p:cNvSpPr>
            <a:spLocks noGrp="1" noChangeAspect="1"/>
          </p:cNvSpPr>
          <p:nvPr>
            <p:ph type="title" hasCustomPrompt="1"/>
          </p:nvPr>
        </p:nvSpPr>
        <p:spPr>
          <a:xfrm>
            <a:off x="1625601" y="3972426"/>
            <a:ext cx="9591684" cy="445390"/>
          </a:xfrm>
          <a:prstGeom prst="rect">
            <a:avLst/>
          </a:prstGeom>
        </p:spPr>
        <p:txBody>
          <a:bodyPr vert="horz"/>
          <a:lstStyle>
            <a:lvl1pPr>
              <a:defRPr sz="3300" baseline="0">
                <a:solidFill>
                  <a:schemeClr val="bg1"/>
                </a:solidFill>
              </a:defRPr>
            </a:lvl1pPr>
          </a:lstStyle>
          <a:p>
            <a:r>
              <a:rPr lang="en-US" dirty="0"/>
              <a:t>Click to edit section divider title</a:t>
            </a:r>
          </a:p>
        </p:txBody>
      </p:sp>
    </p:spTree>
    <p:extLst>
      <p:ext uri="{BB962C8B-B14F-4D97-AF65-F5344CB8AC3E}">
        <p14:creationId xmlns:p14="http://schemas.microsoft.com/office/powerpoint/2010/main" val="470048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Teal">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9144000" cy="6858000"/>
          </a:xfrm>
        </p:grpSpPr>
        <p:sp>
          <p:nvSpPr>
            <p:cNvPr id="6" name="Rectangle 5"/>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t="-4637" b="23942"/>
            <a:stretch/>
          </p:blipFill>
          <p:spPr>
            <a:xfrm>
              <a:off x="2808004" y="588104"/>
              <a:ext cx="5721071" cy="6269896"/>
            </a:xfrm>
            <a:prstGeom prst="rect">
              <a:avLst/>
            </a:prstGeom>
          </p:spPr>
        </p:pic>
        <p:sp>
          <p:nvSpPr>
            <p:cNvPr id="13" name="Rectangle 12"/>
            <p:cNvSpPr/>
            <p:nvPr userDrawn="1"/>
          </p:nvSpPr>
          <p:spPr>
            <a:xfrm>
              <a:off x="990599" y="3917559"/>
              <a:ext cx="152401" cy="762001"/>
            </a:xfrm>
            <a:prstGeom prst="rect">
              <a:avLst/>
            </a:prstGeom>
            <a:solidFill>
              <a:schemeClr val="accent3">
                <a:lumMod val="60000"/>
                <a:lumOff val="4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grpSp>
      <p:sp>
        <p:nvSpPr>
          <p:cNvPr id="11" name="Text Placeholder 10"/>
          <p:cNvSpPr>
            <a:spLocks noGrp="1" noChangeAspect="1"/>
          </p:cNvSpPr>
          <p:nvPr>
            <p:ph type="body" sz="quarter" idx="10" hasCustomPrompt="1"/>
          </p:nvPr>
        </p:nvSpPr>
        <p:spPr>
          <a:xfrm>
            <a:off x="1625599" y="4373236"/>
            <a:ext cx="9591684" cy="409058"/>
          </a:xfrm>
          <a:prstGeom prst="rect">
            <a:avLst/>
          </a:prstGeom>
        </p:spPr>
        <p:txBody>
          <a:bodyPr vert="horz"/>
          <a:lstStyle>
            <a:lvl1pPr>
              <a:buFontTx/>
              <a:buNone/>
              <a:defRPr sz="21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subtitle</a:t>
            </a:r>
          </a:p>
        </p:txBody>
      </p:sp>
      <p:sp>
        <p:nvSpPr>
          <p:cNvPr id="7" name="Title 6"/>
          <p:cNvSpPr>
            <a:spLocks noGrp="1" noChangeAspect="1"/>
          </p:cNvSpPr>
          <p:nvPr>
            <p:ph type="title" hasCustomPrompt="1"/>
          </p:nvPr>
        </p:nvSpPr>
        <p:spPr>
          <a:xfrm>
            <a:off x="1625601" y="3972426"/>
            <a:ext cx="9591684" cy="445390"/>
          </a:xfrm>
          <a:prstGeom prst="rect">
            <a:avLst/>
          </a:prstGeom>
        </p:spPr>
        <p:txBody>
          <a:bodyPr vert="horz"/>
          <a:lstStyle>
            <a:lvl1pPr>
              <a:defRPr sz="3300" baseline="0">
                <a:solidFill>
                  <a:schemeClr val="bg1"/>
                </a:solidFill>
              </a:defRPr>
            </a:lvl1pPr>
          </a:lstStyle>
          <a:p>
            <a:r>
              <a:rPr lang="en-US" dirty="0"/>
              <a:t>Click to edit section divider title</a:t>
            </a:r>
          </a:p>
        </p:txBody>
      </p:sp>
    </p:spTree>
    <p:extLst>
      <p:ext uri="{BB962C8B-B14F-4D97-AF65-F5344CB8AC3E}">
        <p14:creationId xmlns:p14="http://schemas.microsoft.com/office/powerpoint/2010/main" val="31457971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1 column">
    <p:spTree>
      <p:nvGrpSpPr>
        <p:cNvPr id="1" name=""/>
        <p:cNvGrpSpPr/>
        <p:nvPr/>
      </p:nvGrpSpPr>
      <p:grpSpPr>
        <a:xfrm>
          <a:off x="0" y="0"/>
          <a:ext cx="0" cy="0"/>
          <a:chOff x="0" y="0"/>
          <a:chExt cx="0" cy="0"/>
        </a:xfrm>
      </p:grpSpPr>
      <p:sp>
        <p:nvSpPr>
          <p:cNvPr id="2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Straight Connector 7"/>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9"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663977" y="1270783"/>
            <a:ext cx="10849939" cy="4332016"/>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9546E876-4AB4-88F4-485A-43B64F991403}"/>
              </a:ext>
            </a:extLst>
          </p:cNvPr>
          <p:cNvSpPr txBox="1"/>
          <p:nvPr userDrawn="1"/>
        </p:nvSpPr>
        <p:spPr>
          <a:xfrm>
            <a:off x="5546785" y="6473153"/>
            <a:ext cx="418926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Arial" panose="020B0604020202020204" pitchFamily="34" charset="0"/>
                <a:cs typeface="Arial" panose="020B0604020202020204" pitchFamily="34" charset="0"/>
              </a:rPr>
              <a:t>Confidential and proprietary information. All rights reserved.</a:t>
            </a:r>
          </a:p>
        </p:txBody>
      </p:sp>
      <p:pic>
        <p:nvPicPr>
          <p:cNvPr id="3" name="Picture 2">
            <a:extLst>
              <a:ext uri="{FF2B5EF4-FFF2-40B4-BE49-F238E27FC236}">
                <a16:creationId xmlns:a16="http://schemas.microsoft.com/office/drawing/2014/main" id="{1A03FD57-7AA1-A32B-8DEC-9F418CB956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8858" y="6153189"/>
            <a:ext cx="1961430" cy="507055"/>
          </a:xfrm>
          <a:prstGeom prst="rect">
            <a:avLst/>
          </a:prstGeom>
        </p:spPr>
      </p:pic>
    </p:spTree>
    <p:extLst>
      <p:ext uri="{BB962C8B-B14F-4D97-AF65-F5344CB8AC3E}">
        <p14:creationId xmlns:p14="http://schemas.microsoft.com/office/powerpoint/2010/main" val="168166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1 column">
    <p:spTree>
      <p:nvGrpSpPr>
        <p:cNvPr id="1" name=""/>
        <p:cNvGrpSpPr/>
        <p:nvPr/>
      </p:nvGrpSpPr>
      <p:grpSpPr>
        <a:xfrm>
          <a:off x="0" y="0"/>
          <a:ext cx="0" cy="0"/>
          <a:chOff x="0" y="0"/>
          <a:chExt cx="0" cy="0"/>
        </a:xfrm>
      </p:grpSpPr>
      <p:sp>
        <p:nvSpPr>
          <p:cNvPr id="2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Straight Connector 7"/>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9"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grpSp>
        <p:nvGrpSpPr>
          <p:cNvPr id="11" name="Group 10"/>
          <p:cNvGrpSpPr/>
          <p:nvPr userDrawn="1"/>
        </p:nvGrpSpPr>
        <p:grpSpPr>
          <a:xfrm>
            <a:off x="6838972" y="6149739"/>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335609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umn + image">
    <p:spTree>
      <p:nvGrpSpPr>
        <p:cNvPr id="1" name=""/>
        <p:cNvGrpSpPr/>
        <p:nvPr/>
      </p:nvGrpSpPr>
      <p:grpSpPr>
        <a:xfrm>
          <a:off x="0" y="0"/>
          <a:ext cx="0" cy="0"/>
          <a:chOff x="0" y="0"/>
          <a:chExt cx="0" cy="0"/>
        </a:xfrm>
      </p:grpSpPr>
      <p:sp>
        <p:nvSpPr>
          <p:cNvPr id="7" name="Content Placeholder 7"/>
          <p:cNvSpPr>
            <a:spLocks noGrp="1"/>
          </p:cNvSpPr>
          <p:nvPr>
            <p:ph sz="quarter" idx="13" hasCustomPrompt="1"/>
          </p:nvPr>
        </p:nvSpPr>
        <p:spPr>
          <a:xfrm>
            <a:off x="7768006" y="1278990"/>
            <a:ext cx="3749639" cy="4323729"/>
          </a:xfrm>
          <a:prstGeom prst="rect">
            <a:avLst/>
          </a:prstGeom>
        </p:spPr>
        <p:txBody>
          <a:bodyPr/>
          <a:lstStyle>
            <a:lvl1pPr marL="0" indent="0">
              <a:buNone/>
              <a:defRPr>
                <a:solidFill>
                  <a:schemeClr val="tx2"/>
                </a:solidFill>
              </a:defRPr>
            </a:lvl1pPr>
          </a:lstStyle>
          <a:p>
            <a:pPr lvl="0"/>
            <a:r>
              <a:rPr lang="en-US" dirty="0"/>
              <a:t>Insert object</a:t>
            </a:r>
          </a:p>
        </p:txBody>
      </p:sp>
      <p:sp>
        <p:nvSpPr>
          <p:cNvPr id="21" name="Content Placeholder 8"/>
          <p:cNvSpPr>
            <a:spLocks noGrp="1"/>
          </p:cNvSpPr>
          <p:nvPr>
            <p:ph sz="quarter" idx="1"/>
          </p:nvPr>
        </p:nvSpPr>
        <p:spPr>
          <a:xfrm>
            <a:off x="661557" y="1273572"/>
            <a:ext cx="6364224" cy="4329226"/>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traight Connector 8"/>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11"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1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2" name="Group 11"/>
          <p:cNvGrpSpPr/>
          <p:nvPr userDrawn="1"/>
        </p:nvGrpSpPr>
        <p:grpSpPr>
          <a:xfrm>
            <a:off x="6838972" y="6149739"/>
            <a:ext cx="4983010" cy="530938"/>
            <a:chOff x="3652426" y="4457457"/>
            <a:chExt cx="4983010" cy="530938"/>
          </a:xfrm>
        </p:grpSpPr>
        <p:sp>
          <p:nvSpPr>
            <p:cNvPr id="13" name="TextBox 12"/>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7" name="Picture 16"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20920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650270" y="1270524"/>
            <a:ext cx="10835988" cy="1819805"/>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defRPr>
                <a:solidFill>
                  <a:srgbClr val="5A6378"/>
                </a:solidFill>
              </a:defRPr>
            </a:lvl4pPr>
            <a:lvl5pPr>
              <a:defRPr>
                <a:solidFill>
                  <a:srgbClr val="5A6378"/>
                </a:solidFill>
              </a:defRPr>
            </a:lvl5pPr>
          </a:lstStyle>
          <a:p>
            <a:pPr lvl="0"/>
            <a:r>
              <a:rPr lang="en-US" dirty="0"/>
              <a:t>Click to edit Master text styles</a:t>
            </a:r>
          </a:p>
          <a:p>
            <a:pPr lvl="1"/>
            <a:r>
              <a:rPr lang="en-US" dirty="0"/>
              <a:t>Second level</a:t>
            </a:r>
          </a:p>
          <a:p>
            <a:pPr lvl="2"/>
            <a:r>
              <a:rPr lang="en-US" dirty="0"/>
              <a:t>Third level</a:t>
            </a:r>
          </a:p>
        </p:txBody>
      </p:sp>
      <p:sp>
        <p:nvSpPr>
          <p:cNvPr id="16" name="Content Placeholder 7"/>
          <p:cNvSpPr>
            <a:spLocks noGrp="1"/>
          </p:cNvSpPr>
          <p:nvPr>
            <p:ph sz="quarter" idx="13" hasCustomPrompt="1"/>
          </p:nvPr>
        </p:nvSpPr>
        <p:spPr>
          <a:xfrm>
            <a:off x="661825" y="3245552"/>
            <a:ext cx="10852089" cy="2357247"/>
          </a:xfrm>
          <a:prstGeom prst="rect">
            <a:avLst/>
          </a:prstGeom>
        </p:spPr>
        <p:txBody>
          <a:bodyPr/>
          <a:lstStyle>
            <a:lvl1pPr marL="0" indent="0">
              <a:buNone/>
              <a:defRPr>
                <a:solidFill>
                  <a:srgbClr val="5A6378"/>
                </a:solidFill>
              </a:defRPr>
            </a:lvl1pPr>
          </a:lstStyle>
          <a:p>
            <a:pPr lvl="0"/>
            <a:r>
              <a:rPr lang="en-US" dirty="0"/>
              <a:t>Insert object</a:t>
            </a:r>
          </a:p>
        </p:txBody>
      </p:sp>
      <p:sp>
        <p:nvSpPr>
          <p:cNvPr id="9" name="Straight Connector 8"/>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11"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10"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4" name="Group 13"/>
          <p:cNvGrpSpPr/>
          <p:nvPr userDrawn="1"/>
        </p:nvGrpSpPr>
        <p:grpSpPr>
          <a:xfrm>
            <a:off x="6838972" y="6149739"/>
            <a:ext cx="4983010" cy="530938"/>
            <a:chOff x="3652426" y="4457457"/>
            <a:chExt cx="4983010" cy="530938"/>
          </a:xfrm>
        </p:grpSpPr>
        <p:sp>
          <p:nvSpPr>
            <p:cNvPr id="18" name="TextBox 17"/>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9" name="Picture 18"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91552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Full Image - Table/ Chart/ Graph">
    <p:spTree>
      <p:nvGrpSpPr>
        <p:cNvPr id="1" name=""/>
        <p:cNvGrpSpPr/>
        <p:nvPr/>
      </p:nvGrpSpPr>
      <p:grpSpPr>
        <a:xfrm>
          <a:off x="0" y="0"/>
          <a:ext cx="0" cy="0"/>
          <a:chOff x="0" y="0"/>
          <a:chExt cx="0" cy="0"/>
        </a:xfrm>
      </p:grpSpPr>
      <p:sp>
        <p:nvSpPr>
          <p:cNvPr id="16" name="Content Placeholder 7"/>
          <p:cNvSpPr>
            <a:spLocks noGrp="1"/>
          </p:cNvSpPr>
          <p:nvPr>
            <p:ph sz="quarter" idx="13" hasCustomPrompt="1"/>
          </p:nvPr>
        </p:nvSpPr>
        <p:spPr>
          <a:xfrm>
            <a:off x="661825" y="1272820"/>
            <a:ext cx="10898211" cy="4318493"/>
          </a:xfrm>
          <a:prstGeom prst="rect">
            <a:avLst/>
          </a:prstGeom>
        </p:spPr>
        <p:txBody>
          <a:bodyPr/>
          <a:lstStyle>
            <a:lvl1pPr marL="0" indent="0">
              <a:buNone/>
              <a:defRPr>
                <a:solidFill>
                  <a:srgbClr val="5A6378"/>
                </a:solidFill>
              </a:defRPr>
            </a:lvl1pPr>
          </a:lstStyle>
          <a:p>
            <a:pPr lvl="0"/>
            <a:r>
              <a:rPr lang="en-US" dirty="0"/>
              <a:t>Insert object</a:t>
            </a:r>
          </a:p>
        </p:txBody>
      </p:sp>
      <p:sp>
        <p:nvSpPr>
          <p:cNvPr id="8" name="Straight Connector 7"/>
          <p:cNvSpPr>
            <a:spLocks noChangeShapeType="1"/>
          </p:cNvSpPr>
          <p:nvPr userDrawn="1"/>
        </p:nvSpPr>
        <p:spPr bwMode="auto">
          <a:xfrm flipV="1">
            <a:off x="663035" y="987541"/>
            <a:ext cx="10850880" cy="1941"/>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sz="1800"/>
          </a:p>
        </p:txBody>
      </p:sp>
      <p:sp>
        <p:nvSpPr>
          <p:cNvPr id="10" name="Text Placeholder 18"/>
          <p:cNvSpPr>
            <a:spLocks noGrp="1"/>
          </p:cNvSpPr>
          <p:nvPr>
            <p:ph type="body" sz="quarter" idx="10" hasCustomPrompt="1"/>
          </p:nvPr>
        </p:nvSpPr>
        <p:spPr>
          <a:xfrm>
            <a:off x="663977" y="406399"/>
            <a:ext cx="10849940" cy="465669"/>
          </a:xfrm>
          <a:prstGeom prst="rect">
            <a:avLst/>
          </a:prstGeom>
        </p:spPr>
        <p:txBody>
          <a:bodyPr vert="horz"/>
          <a:lstStyle>
            <a:lvl1pPr>
              <a:buNone/>
              <a:defRPr sz="2800">
                <a:solidFill>
                  <a:srgbClr val="0E367A"/>
                </a:solidFill>
              </a:defRPr>
            </a:lvl1pPr>
          </a:lstStyle>
          <a:p>
            <a:pPr lvl="0"/>
            <a:r>
              <a:rPr lang="en-US" dirty="0"/>
              <a:t>Click to edit title</a:t>
            </a:r>
          </a:p>
        </p:txBody>
      </p:sp>
      <p:sp>
        <p:nvSpPr>
          <p:cNvPr id="9" name="Slide Number Placeholder 6"/>
          <p:cNvSpPr txBox="1">
            <a:spLocks/>
          </p:cNvSpPr>
          <p:nvPr userDrawn="1"/>
        </p:nvSpPr>
        <p:spPr>
          <a:xfrm>
            <a:off x="595299" y="6434455"/>
            <a:ext cx="711200" cy="246221"/>
          </a:xfrm>
          <a:prstGeom prst="rect">
            <a:avLst/>
          </a:prstGeom>
        </p:spPr>
        <p:txBody>
          <a:bodyPr anchor="b"/>
          <a:lstStyle>
            <a:lvl1pPr algn="l">
              <a:defRPr sz="105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47C1B20-DEF4-46E3-B77F-0FB6B8193D90}" type="slidenum">
              <a:rPr kumimoji="0" lang="en-US" sz="105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4" name="Group 13"/>
          <p:cNvGrpSpPr/>
          <p:nvPr userDrawn="1"/>
        </p:nvGrpSpPr>
        <p:grpSpPr>
          <a:xfrm>
            <a:off x="6838972" y="6149739"/>
            <a:ext cx="4983010" cy="530938"/>
            <a:chOff x="3652426" y="4457457"/>
            <a:chExt cx="4983010" cy="530938"/>
          </a:xfrm>
        </p:grpSpPr>
        <p:sp>
          <p:nvSpPr>
            <p:cNvPr id="15" name="TextBox 14"/>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7" name="Picture 16"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63245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07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hdr="0" ftr="0" dt="0"/>
  <p:txStyles>
    <p:titleStyle>
      <a:lvl1pPr algn="l" rtl="0" eaLnBrk="1" latinLnBrk="0" hangingPunct="1">
        <a:lnSpc>
          <a:spcPct val="80000"/>
        </a:lnSpc>
        <a:spcBef>
          <a:spcPct val="0"/>
        </a:spcBef>
        <a:buNone/>
        <a:defRPr sz="2400" b="0" i="0" kern="1200">
          <a:solidFill>
            <a:schemeClr val="tx2"/>
          </a:solidFill>
          <a:latin typeface="Arial"/>
          <a:ea typeface="+mj-ea"/>
          <a:cs typeface="Arial"/>
        </a:defRPr>
      </a:lvl1pPr>
    </p:titleStyle>
    <p:bodyStyle>
      <a:lvl1pPr marL="274320" indent="-274320" algn="l" rtl="0" eaLnBrk="1" latinLnBrk="0" hangingPunct="1">
        <a:spcBef>
          <a:spcPts val="600"/>
        </a:spcBef>
        <a:spcAft>
          <a:spcPts val="0"/>
        </a:spcAft>
        <a:buClr>
          <a:schemeClr val="accent2"/>
        </a:buClr>
        <a:buSzPct val="100000"/>
        <a:buFont typeface="Wingdings 3"/>
        <a:buChar char=""/>
        <a:defRPr sz="2000" b="0" i="0" kern="1200">
          <a:solidFill>
            <a:schemeClr val="tx1"/>
          </a:solidFill>
          <a:latin typeface="Arial"/>
          <a:ea typeface="+mn-ea"/>
          <a:cs typeface="Arial"/>
        </a:defRPr>
      </a:lvl1pPr>
      <a:lvl2pPr marL="548640" indent="-274320" algn="l" rtl="0" eaLnBrk="1" latinLnBrk="0" hangingPunct="1">
        <a:spcBef>
          <a:spcPts val="500"/>
        </a:spcBef>
        <a:spcAft>
          <a:spcPts val="0"/>
        </a:spcAft>
        <a:buClr>
          <a:schemeClr val="accent2"/>
        </a:buClr>
        <a:buSzPct val="120000"/>
        <a:buFont typeface="Arial"/>
        <a:buChar char="•"/>
        <a:defRPr sz="2000" b="0" i="0" kern="1200">
          <a:solidFill>
            <a:schemeClr val="tx1"/>
          </a:solidFill>
          <a:latin typeface="Arial"/>
          <a:ea typeface="+mn-ea"/>
          <a:cs typeface="Arial"/>
        </a:defRPr>
      </a:lvl2pPr>
      <a:lvl3pPr marL="822960" indent="-228600" algn="l" rtl="0" eaLnBrk="1" latinLnBrk="0" hangingPunct="1">
        <a:spcBef>
          <a:spcPts val="500"/>
        </a:spcBef>
        <a:spcAft>
          <a:spcPts val="0"/>
        </a:spcAft>
        <a:buClr>
          <a:schemeClr val="accent2"/>
        </a:buClr>
        <a:buSzPct val="100000"/>
        <a:buFont typeface="Lucida Grande"/>
        <a:buChar char="–"/>
        <a:defRPr sz="2000" b="0" i="0" kern="1200">
          <a:solidFill>
            <a:schemeClr val="tx1"/>
          </a:solidFill>
          <a:latin typeface="Arial"/>
          <a:ea typeface="+mn-ea"/>
          <a:cs typeface="Arial"/>
        </a:defRPr>
      </a:lvl3pPr>
      <a:lvl4pPr marL="1097280" indent="-228600" algn="l" rtl="0" eaLnBrk="1" latinLnBrk="0" hangingPunct="1">
        <a:spcBef>
          <a:spcPts val="400"/>
        </a:spcBef>
        <a:spcAft>
          <a:spcPts val="0"/>
        </a:spcAft>
        <a:buClr>
          <a:schemeClr val="accent2">
            <a:shade val="75000"/>
          </a:schemeClr>
        </a:buClr>
        <a:buSzPct val="75000"/>
        <a:buFont typeface="Courier New"/>
        <a:buChar char="o"/>
        <a:defRPr sz="2000" b="0" i="0" kern="1200">
          <a:solidFill>
            <a:schemeClr val="tx1"/>
          </a:solidFill>
          <a:latin typeface="Arial"/>
          <a:ea typeface="+mn-ea"/>
          <a:cs typeface="Arial"/>
        </a:defRPr>
      </a:lvl4pPr>
      <a:lvl5pPr marL="1371600" indent="-228600" algn="l" rtl="0" eaLnBrk="1" latinLnBrk="0" hangingPunct="1">
        <a:spcBef>
          <a:spcPts val="300"/>
        </a:spcBef>
        <a:spcAft>
          <a:spcPts val="0"/>
        </a:spcAft>
        <a:buClr>
          <a:schemeClr val="accent2"/>
        </a:buClr>
        <a:buSzPct val="100000"/>
        <a:buFont typeface="Wingdings" charset="2"/>
        <a:buChar char="§"/>
        <a:defRPr sz="2000" b="0" i="0" kern="1200">
          <a:solidFill>
            <a:schemeClr val="tx1"/>
          </a:solidFill>
          <a:latin typeface="Arial"/>
          <a:ea typeface="+mn-ea"/>
          <a:cs typeface="Arial"/>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7996" y="6589199"/>
            <a:ext cx="3195641" cy="276999"/>
          </a:xfrm>
          <a:prstGeom prst="rect">
            <a:avLst/>
          </a:prstGeom>
        </p:spPr>
        <p:txBody>
          <a:bodyPr wrap="square">
            <a:spAutoFit/>
          </a:bodyPr>
          <a:lstStyle/>
          <a:p>
            <a:r>
              <a:rPr lang="en-US" altLang="en-US" sz="1200" dirty="0">
                <a:solidFill>
                  <a:schemeClr val="tx1">
                    <a:lumMod val="75000"/>
                  </a:schemeClr>
                </a:solidFill>
                <a:latin typeface="Century Gothic" panose="020B0502020202020204" pitchFamily="34" charset="0"/>
              </a:rPr>
              <a:t>Y0057_SCAN_20428_2023_C  IA 03142023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p:spPr>
        <p:txBody>
          <a:bodyPr/>
          <a:lstStyle/>
          <a:p>
            <a:pPr marL="0" indent="0">
              <a:buNone/>
            </a:pPr>
            <a:r>
              <a:rPr lang="en-US" sz="4000" b="1" dirty="0">
                <a:solidFill>
                  <a:srgbClr val="003087"/>
                </a:solidFill>
                <a:latin typeface="Century Gothic" panose="020B0502020202020204" pitchFamily="34" charset="0"/>
              </a:rPr>
              <a:t>Benefits of a Good Health Plan</a:t>
            </a:r>
          </a:p>
        </p:txBody>
      </p:sp>
      <p:sp>
        <p:nvSpPr>
          <p:cNvPr id="6" name="Content Placeholder 5"/>
          <p:cNvSpPr>
            <a:spLocks noGrp="1"/>
          </p:cNvSpPr>
          <p:nvPr>
            <p:ph sz="quarter" idx="1"/>
          </p:nvPr>
        </p:nvSpPr>
        <p:spPr>
          <a:xfrm>
            <a:off x="711200" y="1638945"/>
            <a:ext cx="10849939" cy="2455625"/>
          </a:xfrm>
        </p:spPr>
        <p:txBody>
          <a:bodyPr/>
          <a:lstStyle/>
          <a:p>
            <a:pPr marL="0" indent="0">
              <a:spcAft>
                <a:spcPts val="0"/>
              </a:spcAft>
              <a:buNone/>
            </a:pPr>
            <a:endParaRPr lang="en-US" sz="1000" b="1" dirty="0">
              <a:latin typeface="Century Gothic" panose="020B0502020202020204" pitchFamily="34" charset="0"/>
            </a:endParaRPr>
          </a:p>
          <a:p>
            <a:pPr marL="0" indent="0">
              <a:spcAft>
                <a:spcPts val="0"/>
              </a:spcAft>
              <a:buNone/>
            </a:pPr>
            <a:r>
              <a:rPr lang="en-US" sz="3200" b="1" dirty="0">
                <a:latin typeface="Century Gothic" panose="020B0502020202020204" pitchFamily="34" charset="0"/>
              </a:rPr>
              <a:t>My health plan must:</a:t>
            </a:r>
          </a:p>
          <a:p>
            <a:pPr marL="0" indent="0">
              <a:spcAft>
                <a:spcPts val="0"/>
              </a:spcAft>
              <a:buNone/>
            </a:pPr>
            <a:endParaRPr lang="en-US" sz="1000" b="1" dirty="0">
              <a:latin typeface="Century Gothic" panose="020B0502020202020204" pitchFamily="34" charset="0"/>
            </a:endParaRPr>
          </a:p>
          <a:p>
            <a:pPr>
              <a:lnSpc>
                <a:spcPct val="150000"/>
              </a:lnSpc>
              <a:spcBef>
                <a:spcPts val="0"/>
              </a:spcBef>
              <a:buFont typeface="Wingdings 3" panose="05040102010807070707" pitchFamily="18" charset="2"/>
              <a:buChar char="}"/>
            </a:pPr>
            <a:r>
              <a:rPr lang="en-US" sz="2400" dirty="0">
                <a:latin typeface="Century Gothic" panose="020B0502020202020204" pitchFamily="34" charset="0"/>
              </a:rPr>
              <a:t>Provide peace of mind</a:t>
            </a:r>
            <a:endParaRPr lang="en-US" sz="900" dirty="0">
              <a:latin typeface="Century Gothic" panose="020B0502020202020204" pitchFamily="34" charset="0"/>
            </a:endParaRPr>
          </a:p>
          <a:p>
            <a:pPr>
              <a:lnSpc>
                <a:spcPct val="150000"/>
              </a:lnSpc>
              <a:buFont typeface="Wingdings 3" panose="05040102010807070707" pitchFamily="18" charset="2"/>
              <a:buChar char="}"/>
            </a:pPr>
            <a:r>
              <a:rPr lang="en-US" sz="2400" dirty="0">
                <a:latin typeface="Century Gothic" panose="020B0502020202020204" pitchFamily="34" charset="0"/>
              </a:rPr>
              <a:t>Out-of-pocket limits</a:t>
            </a:r>
            <a:endParaRPr lang="en-US" sz="800" dirty="0">
              <a:latin typeface="Century Gothic" panose="020B0502020202020204" pitchFamily="34" charset="0"/>
            </a:endParaRPr>
          </a:p>
          <a:p>
            <a:pPr>
              <a:lnSpc>
                <a:spcPct val="150000"/>
              </a:lnSpc>
              <a:buFont typeface="Wingdings 3" panose="05040102010807070707" pitchFamily="18" charset="2"/>
              <a:buChar char="}"/>
            </a:pPr>
            <a:r>
              <a:rPr lang="en-US" sz="2400" dirty="0">
                <a:latin typeface="Century Gothic" panose="020B0502020202020204" pitchFamily="34" charset="0"/>
              </a:rPr>
              <a:t>Caregiver support</a:t>
            </a:r>
            <a:endParaRPr lang="en-US" sz="800" dirty="0">
              <a:latin typeface="Century Gothic" panose="020B0502020202020204" pitchFamily="34" charset="0"/>
            </a:endParaRPr>
          </a:p>
          <a:p>
            <a:pPr>
              <a:lnSpc>
                <a:spcPct val="150000"/>
              </a:lnSpc>
              <a:buFont typeface="Wingdings 3" panose="05040102010807070707" pitchFamily="18" charset="2"/>
              <a:buChar char="}"/>
            </a:pPr>
            <a:r>
              <a:rPr lang="en-US" sz="2400" dirty="0">
                <a:latin typeface="Century Gothic" panose="020B0502020202020204" pitchFamily="34" charset="0"/>
              </a:rPr>
              <a:t>Coordinate care with my doctor and specialist to ensure I stay healthy</a:t>
            </a:r>
          </a:p>
          <a:p>
            <a:pPr marL="274320" lvl="1" indent="0">
              <a:buNone/>
            </a:pPr>
            <a:endParaRPr lang="en-US" sz="2400" dirty="0">
              <a:latin typeface="Century Gothic" panose="020B0502020202020204" pitchFamily="34" charset="0"/>
            </a:endParaRPr>
          </a:p>
        </p:txBody>
      </p:sp>
      <p:sp>
        <p:nvSpPr>
          <p:cNvPr id="3" name="TextBox 2"/>
          <p:cNvSpPr txBox="1"/>
          <p:nvPr/>
        </p:nvSpPr>
        <p:spPr>
          <a:xfrm>
            <a:off x="687823" y="1019397"/>
            <a:ext cx="10212149" cy="584775"/>
          </a:xfrm>
          <a:prstGeom prst="rect">
            <a:avLst/>
          </a:prstGeom>
          <a:noFill/>
        </p:spPr>
        <p:txBody>
          <a:bodyPr wrap="square" rtlCol="0">
            <a:spAutoFit/>
          </a:bodyPr>
          <a:lstStyle/>
          <a:p>
            <a:r>
              <a:rPr lang="en-US" sz="3200" b="1" i="1" dirty="0">
                <a:solidFill>
                  <a:schemeClr val="accent2"/>
                </a:solidFill>
                <a:latin typeface="Century Gothic" panose="020B0502020202020204" pitchFamily="34" charset="0"/>
              </a:rPr>
              <a:t>What makes a health plan better than other?</a:t>
            </a:r>
            <a:endParaRPr lang="en-US" sz="800" b="1" i="1" dirty="0">
              <a:solidFill>
                <a:schemeClr val="accent2"/>
              </a:solidFill>
              <a:latin typeface="Century Gothic" panose="020B0502020202020204" pitchFamily="34" charset="0"/>
            </a:endParaRPr>
          </a:p>
        </p:txBody>
      </p:sp>
      <p:pic>
        <p:nvPicPr>
          <p:cNvPr id="2050" name="Picture 2" descr="Overwhelmed with Healthcare Decisions? Laurel Can Help">
            <a:extLst>
              <a:ext uri="{FF2B5EF4-FFF2-40B4-BE49-F238E27FC236}">
                <a16:creationId xmlns:a16="http://schemas.microsoft.com/office/drawing/2014/main" id="{CF9FFF60-DDD8-F981-9252-1A7D4B997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678" y="1984426"/>
            <a:ext cx="5256187" cy="245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3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rtrait of male and female doctors stock photo">
            <a:extLst>
              <a:ext uri="{FF2B5EF4-FFF2-40B4-BE49-F238E27FC236}">
                <a16:creationId xmlns:a16="http://schemas.microsoft.com/office/drawing/2014/main" id="{40A6367A-51D1-1C48-043A-E57E30A3B3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32" r="8089" b="2"/>
          <a:stretch/>
        </p:blipFill>
        <p:spPr bwMode="auto">
          <a:xfrm>
            <a:off x="670696" y="1282038"/>
            <a:ext cx="5222544" cy="4320760"/>
          </a:xfrm>
          <a:prstGeom prst="rect">
            <a:avLst/>
          </a:prstGeom>
          <a:solidFill>
            <a:srgbClr val="FFFFFF"/>
          </a:solidFill>
        </p:spPr>
      </p:pic>
      <p:sp>
        <p:nvSpPr>
          <p:cNvPr id="6" name="Content Placeholder 5"/>
          <p:cNvSpPr>
            <a:spLocks noGrp="1"/>
          </p:cNvSpPr>
          <p:nvPr>
            <p:ph sz="quarter" idx="2"/>
          </p:nvPr>
        </p:nvSpPr>
        <p:spPr>
          <a:xfrm>
            <a:off x="6176264" y="1282038"/>
            <a:ext cx="5301115" cy="4320760"/>
          </a:xfrm>
        </p:spPr>
        <p:txBody>
          <a:bodyPr>
            <a:normAutofit/>
          </a:bodyPr>
          <a:lstStyle/>
          <a:p>
            <a:pPr>
              <a:buFont typeface="Wingdings 3" panose="05040102010807070707" pitchFamily="18" charset="2"/>
              <a:buChar char="}"/>
            </a:pPr>
            <a:r>
              <a:rPr lang="en-US" sz="2800" dirty="0"/>
              <a:t>How did you feel after evaluating your </a:t>
            </a:r>
            <a:r>
              <a:rPr lang="en-US" sz="2800" b="1" dirty="0"/>
              <a:t>doctor</a:t>
            </a:r>
            <a:r>
              <a:rPr lang="en-US" sz="2800" dirty="0"/>
              <a:t>?</a:t>
            </a:r>
          </a:p>
          <a:p>
            <a:pPr>
              <a:buFont typeface="Wingdings 3" panose="05040102010807070707" pitchFamily="18" charset="2"/>
              <a:buChar char="}"/>
            </a:pPr>
            <a:endParaRPr lang="en-US" sz="2800" dirty="0"/>
          </a:p>
          <a:p>
            <a:pPr>
              <a:buFont typeface="Wingdings 3" panose="05040102010807070707" pitchFamily="18" charset="2"/>
              <a:buChar char="}"/>
            </a:pPr>
            <a:r>
              <a:rPr lang="en-US" sz="2800" dirty="0"/>
              <a:t>Do you feel your </a:t>
            </a:r>
            <a:r>
              <a:rPr lang="en-US" sz="2800" b="1" dirty="0"/>
              <a:t>doctor</a:t>
            </a:r>
            <a:r>
              <a:rPr lang="en-US" sz="2800" dirty="0"/>
              <a:t> is providing all the care you need?</a:t>
            </a:r>
          </a:p>
          <a:p>
            <a:pPr marL="274320" lvl="1" indent="0">
              <a:buNone/>
            </a:pPr>
            <a:endParaRPr lang="en-US" dirty="0"/>
          </a:p>
        </p:txBody>
      </p:sp>
      <p:sp>
        <p:nvSpPr>
          <p:cNvPr id="7" name="Text Placeholder 6"/>
          <p:cNvSpPr>
            <a:spLocks noGrp="1"/>
          </p:cNvSpPr>
          <p:nvPr>
            <p:ph type="body" sz="quarter" idx="10"/>
          </p:nvPr>
        </p:nvSpPr>
        <p:spPr>
          <a:xfrm>
            <a:off x="663977" y="406399"/>
            <a:ext cx="10849940" cy="465669"/>
          </a:xfrm>
        </p:spPr>
        <p:txBody>
          <a:bodyPr>
            <a:normAutofit/>
          </a:bodyPr>
          <a:lstStyle/>
          <a:p>
            <a:pPr marL="0" indent="0">
              <a:lnSpc>
                <a:spcPct val="90000"/>
              </a:lnSpc>
              <a:buNone/>
            </a:pPr>
            <a:r>
              <a:rPr lang="en-US" sz="2600" b="1"/>
              <a:t>Doctor and Health Plan Check</a:t>
            </a:r>
          </a:p>
        </p:txBody>
      </p:sp>
    </p:spTree>
    <p:extLst>
      <p:ext uri="{BB962C8B-B14F-4D97-AF65-F5344CB8AC3E}">
        <p14:creationId xmlns:p14="http://schemas.microsoft.com/office/powerpoint/2010/main" val="215883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70696" y="1582828"/>
            <a:ext cx="5898546" cy="4320760"/>
          </a:xfrm>
        </p:spPr>
        <p:txBody>
          <a:bodyPr>
            <a:normAutofit/>
          </a:bodyPr>
          <a:lstStyle/>
          <a:p>
            <a:pPr>
              <a:buFont typeface="Arial" panose="020B0604020202020204" pitchFamily="34" charset="0"/>
              <a:buChar char="•"/>
            </a:pPr>
            <a:r>
              <a:rPr lang="en-US" sz="2800" dirty="0"/>
              <a:t>How did you feel after evaluating your </a:t>
            </a:r>
            <a:r>
              <a:rPr lang="en-US" sz="2800" b="1" dirty="0"/>
              <a:t>health plan</a:t>
            </a:r>
            <a:r>
              <a:rPr lang="en-US" sz="2800" dirty="0"/>
              <a:t>?</a:t>
            </a:r>
          </a:p>
          <a:p>
            <a:pPr marL="0" indent="0">
              <a:buNone/>
            </a:pPr>
            <a:endParaRPr lang="en-US" sz="2800" dirty="0"/>
          </a:p>
          <a:p>
            <a:pPr>
              <a:buFont typeface="Arial" panose="020B0604020202020204" pitchFamily="34" charset="0"/>
              <a:buChar char="•"/>
            </a:pPr>
            <a:r>
              <a:rPr lang="en-US" sz="2800" dirty="0"/>
              <a:t>Do you think you get all you need and deserve from your </a:t>
            </a:r>
            <a:r>
              <a:rPr lang="en-US" sz="2800" b="1" dirty="0"/>
              <a:t>health plan</a:t>
            </a:r>
            <a:r>
              <a:rPr lang="en-US" sz="2800" dirty="0"/>
              <a:t>?</a:t>
            </a:r>
          </a:p>
          <a:p>
            <a:pPr marL="274320" lvl="1" indent="0">
              <a:buNone/>
            </a:pPr>
            <a:endParaRPr lang="en-US" dirty="0"/>
          </a:p>
        </p:txBody>
      </p:sp>
      <p:pic>
        <p:nvPicPr>
          <p:cNvPr id="3" name="Picture 2"/>
          <p:cNvPicPr>
            <a:picLocks noChangeAspect="1"/>
          </p:cNvPicPr>
          <p:nvPr/>
        </p:nvPicPr>
        <p:blipFill>
          <a:blip r:embed="rId3"/>
          <a:stretch>
            <a:fillRect/>
          </a:stretch>
        </p:blipFill>
        <p:spPr>
          <a:xfrm>
            <a:off x="6935701" y="1454500"/>
            <a:ext cx="4541678" cy="3406258"/>
          </a:xfrm>
          <a:prstGeom prst="rect">
            <a:avLst/>
          </a:prstGeom>
          <a:noFill/>
        </p:spPr>
      </p:pic>
      <p:sp>
        <p:nvSpPr>
          <p:cNvPr id="7" name="Text Placeholder 6"/>
          <p:cNvSpPr>
            <a:spLocks noGrp="1"/>
          </p:cNvSpPr>
          <p:nvPr>
            <p:ph type="body" sz="quarter" idx="10"/>
          </p:nvPr>
        </p:nvSpPr>
        <p:spPr>
          <a:xfrm>
            <a:off x="663977" y="406399"/>
            <a:ext cx="10849940" cy="465669"/>
          </a:xfrm>
        </p:spPr>
        <p:txBody>
          <a:bodyPr>
            <a:normAutofit/>
          </a:bodyPr>
          <a:lstStyle/>
          <a:p>
            <a:pPr marL="0" indent="0">
              <a:lnSpc>
                <a:spcPct val="90000"/>
              </a:lnSpc>
              <a:buNone/>
            </a:pPr>
            <a:r>
              <a:rPr lang="en-US" sz="2600" b="1"/>
              <a:t>Doctor and Health Plan Check</a:t>
            </a:r>
          </a:p>
        </p:txBody>
      </p:sp>
    </p:spTree>
    <p:extLst>
      <p:ext uri="{BB962C8B-B14F-4D97-AF65-F5344CB8AC3E}">
        <p14:creationId xmlns:p14="http://schemas.microsoft.com/office/powerpoint/2010/main" val="336496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ctor holding clipboard with question mark | 🇩🇪Profession… | Flickr">
            <a:extLst>
              <a:ext uri="{FF2B5EF4-FFF2-40B4-BE49-F238E27FC236}">
                <a16:creationId xmlns:a16="http://schemas.microsoft.com/office/drawing/2014/main" id="{456142D7-4166-8DFE-ADBF-BB4FEFC3C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58" r="2" b="21995"/>
          <a:stretch/>
        </p:blipFill>
        <p:spPr bwMode="auto">
          <a:xfrm>
            <a:off x="661825" y="1272820"/>
            <a:ext cx="10898211" cy="4318493"/>
          </a:xfrm>
          <a:prstGeom prst="rect">
            <a:avLst/>
          </a:prstGeom>
          <a:solidFill>
            <a:srgbClr val="FFFFFF"/>
          </a:solidFill>
        </p:spPr>
      </p:pic>
      <p:sp>
        <p:nvSpPr>
          <p:cNvPr id="10" name="Text Placeholder 9"/>
          <p:cNvSpPr>
            <a:spLocks noGrp="1"/>
          </p:cNvSpPr>
          <p:nvPr>
            <p:ph type="body" sz="quarter" idx="10"/>
          </p:nvPr>
        </p:nvSpPr>
        <p:spPr>
          <a:xfrm>
            <a:off x="663977" y="406399"/>
            <a:ext cx="10849940" cy="465669"/>
          </a:xfrm>
        </p:spPr>
        <p:txBody>
          <a:bodyPr>
            <a:normAutofit/>
          </a:bodyPr>
          <a:lstStyle/>
          <a:p>
            <a:pPr marL="0" indent="0">
              <a:lnSpc>
                <a:spcPct val="90000"/>
              </a:lnSpc>
              <a:buNone/>
            </a:pPr>
            <a:r>
              <a:rPr lang="en-US" sz="2600" b="1"/>
              <a:t>What questions do you have?</a:t>
            </a:r>
          </a:p>
        </p:txBody>
      </p:sp>
    </p:spTree>
    <p:extLst>
      <p:ext uri="{BB962C8B-B14F-4D97-AF65-F5344CB8AC3E}">
        <p14:creationId xmlns:p14="http://schemas.microsoft.com/office/powerpoint/2010/main" val="268520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0267" y="2344733"/>
            <a:ext cx="8926285" cy="2308324"/>
          </a:xfrm>
          <a:prstGeom prst="rect">
            <a:avLst/>
          </a:prstGeom>
          <a:noFill/>
        </p:spPr>
        <p:txBody>
          <a:bodyPr wrap="square" rtlCol="0">
            <a:spAutoFit/>
          </a:bodyPr>
          <a:lstStyle/>
          <a:p>
            <a:pPr algn="ctr" defTabSz="1219170">
              <a:defRPr/>
            </a:pPr>
            <a:r>
              <a:rPr lang="en-US" sz="7200" b="1" dirty="0">
                <a:solidFill>
                  <a:srgbClr val="003087"/>
                </a:solidFill>
                <a:latin typeface="Arial"/>
              </a:rPr>
              <a:t>THANK YOU </a:t>
            </a:r>
          </a:p>
          <a:p>
            <a:pPr algn="ctr" defTabSz="1219170">
              <a:defRPr/>
            </a:pPr>
            <a:r>
              <a:rPr lang="en-US" sz="7200" b="1" dirty="0">
                <a:solidFill>
                  <a:srgbClr val="003087"/>
                </a:solidFill>
                <a:latin typeface="Arial"/>
              </a:rPr>
              <a:t>for attending!</a:t>
            </a:r>
          </a:p>
        </p:txBody>
      </p:sp>
    </p:spTree>
    <p:extLst>
      <p:ext uri="{BB962C8B-B14F-4D97-AF65-F5344CB8AC3E}">
        <p14:creationId xmlns:p14="http://schemas.microsoft.com/office/powerpoint/2010/main" val="299639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pPr marL="0" indent="0">
              <a:buNone/>
            </a:pPr>
            <a:r>
              <a:rPr lang="en-US" sz="2800" dirty="0">
                <a:latin typeface="Century Gothic" panose="020B0502020202020204" pitchFamily="34" charset="0"/>
              </a:rPr>
              <a:t>During today’s presentation we will discuss:</a:t>
            </a:r>
          </a:p>
          <a:p>
            <a:pPr marL="274320" lvl="1" indent="0">
              <a:buNone/>
            </a:pPr>
            <a:endParaRPr lang="en-US" sz="1500" dirty="0">
              <a:latin typeface="Century Gothic" panose="020B0502020202020204" pitchFamily="34" charset="0"/>
            </a:endParaRPr>
          </a:p>
          <a:p>
            <a:pPr lvl="1">
              <a:buFont typeface="Wingdings 3" panose="05040102010807070707" pitchFamily="18" charset="2"/>
              <a:buChar char="}"/>
            </a:pPr>
            <a:r>
              <a:rPr lang="en-US" sz="2800" dirty="0">
                <a:latin typeface="Century Gothic" panose="020B0502020202020204" pitchFamily="34" charset="0"/>
              </a:rPr>
              <a:t>Relationship with your primary care doctor (aka PCP)</a:t>
            </a:r>
            <a:endParaRPr lang="en-US" sz="1200" dirty="0">
              <a:latin typeface="Century Gothic" panose="020B0502020202020204" pitchFamily="34" charset="0"/>
            </a:endParaRPr>
          </a:p>
          <a:p>
            <a:pPr lvl="1">
              <a:buFont typeface="Wingdings 3" panose="05040102010807070707" pitchFamily="18" charset="2"/>
              <a:buChar char="}"/>
            </a:pPr>
            <a:r>
              <a:rPr lang="en-US" sz="2800" dirty="0">
                <a:latin typeface="Century Gothic" panose="020B0502020202020204" pitchFamily="34" charset="0"/>
              </a:rPr>
              <a:t>Qualities of a good doctor</a:t>
            </a:r>
            <a:endParaRPr lang="en-US" sz="1200" dirty="0">
              <a:latin typeface="Century Gothic" panose="020B0502020202020204" pitchFamily="34" charset="0"/>
            </a:endParaRPr>
          </a:p>
          <a:p>
            <a:pPr lvl="1">
              <a:buFont typeface="Wingdings 3" panose="05040102010807070707" pitchFamily="18" charset="2"/>
              <a:buChar char="}"/>
            </a:pPr>
            <a:r>
              <a:rPr lang="en-US" sz="2800" dirty="0">
                <a:latin typeface="Century Gothic" panose="020B0502020202020204" pitchFamily="34" charset="0"/>
              </a:rPr>
              <a:t>Benefits of a good health plan</a:t>
            </a:r>
            <a:endParaRPr lang="en-US" sz="1200" dirty="0">
              <a:latin typeface="Century Gothic" panose="020B0502020202020204" pitchFamily="34" charset="0"/>
            </a:endParaRPr>
          </a:p>
          <a:p>
            <a:pPr lvl="1">
              <a:buFont typeface="Wingdings 3" panose="05040102010807070707" pitchFamily="18" charset="2"/>
              <a:buChar char="}"/>
            </a:pPr>
            <a:r>
              <a:rPr lang="en-US" sz="2800" dirty="0">
                <a:latin typeface="Century Gothic" panose="020B0502020202020204" pitchFamily="34" charset="0"/>
              </a:rPr>
              <a:t>Self Evaluation: Are you with the right doctor and health plan for your needs?</a:t>
            </a:r>
          </a:p>
          <a:p>
            <a:pPr lvl="1">
              <a:buFont typeface="Arial" panose="020B0604020202020204" pitchFamily="34" charset="0"/>
              <a:buChar char="•"/>
            </a:pP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lvl="1">
              <a:buFont typeface="Arial" panose="020B0604020202020204" pitchFamily="34" charset="0"/>
              <a:buChar char="•"/>
            </a:pPr>
            <a:endParaRPr lang="en-US" sz="2400" dirty="0">
              <a:latin typeface="Century Gothic" panose="020B0502020202020204" pitchFamily="34" charset="0"/>
            </a:endParaRPr>
          </a:p>
          <a:p>
            <a:pPr marL="274320" lvl="1" indent="0">
              <a:buNone/>
            </a:pPr>
            <a:endParaRPr lang="en-US" sz="2400" dirty="0">
              <a:latin typeface="Century Gothic" panose="020B0502020202020204" pitchFamily="34" charset="0"/>
            </a:endParaRPr>
          </a:p>
        </p:txBody>
      </p:sp>
      <p:sp>
        <p:nvSpPr>
          <p:cNvPr id="8" name="Text Placeholder 7"/>
          <p:cNvSpPr>
            <a:spLocks noGrp="1"/>
          </p:cNvSpPr>
          <p:nvPr>
            <p:ph type="body" sz="quarter" idx="10"/>
          </p:nvPr>
        </p:nvSpPr>
        <p:spPr>
          <a:noFill/>
          <a:ln>
            <a:noFill/>
          </a:ln>
        </p:spPr>
        <p:txBody>
          <a:bodyPr anchor="ctr"/>
          <a:lstStyle/>
          <a:p>
            <a:r>
              <a:rPr lang="en-US" sz="4400" b="1" dirty="0">
                <a:solidFill>
                  <a:srgbClr val="003087"/>
                </a:solidFill>
                <a:latin typeface="Century Gothic" panose="020B0502020202020204" pitchFamily="34" charset="0"/>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a:ln>
            <a:noFill/>
          </a:ln>
        </p:spPr>
        <p:txBody>
          <a:bodyPr/>
          <a:lstStyle/>
          <a:p>
            <a:pPr marL="0" indent="0">
              <a:buNone/>
            </a:pPr>
            <a:r>
              <a:rPr lang="en-US" sz="4000" b="1" dirty="0">
                <a:solidFill>
                  <a:srgbClr val="003087"/>
                </a:solidFill>
                <a:latin typeface="Century Gothic" panose="020B0502020202020204" pitchFamily="34" charset="0"/>
              </a:rPr>
              <a:t>Relationship with Your Doctor</a:t>
            </a:r>
            <a:endParaRPr lang="en-US" sz="4000" b="1" dirty="0">
              <a:solidFill>
                <a:schemeClr val="bg1"/>
              </a:solidFill>
              <a:latin typeface="Century Gothic" panose="020B0502020202020204" pitchFamily="34" charset="0"/>
            </a:endParaRPr>
          </a:p>
        </p:txBody>
      </p:sp>
      <p:sp>
        <p:nvSpPr>
          <p:cNvPr id="6" name="Content Placeholder 5"/>
          <p:cNvSpPr>
            <a:spLocks noGrp="1"/>
          </p:cNvSpPr>
          <p:nvPr>
            <p:ph sz="quarter" idx="1"/>
          </p:nvPr>
        </p:nvSpPr>
        <p:spPr>
          <a:xfrm>
            <a:off x="663977" y="1183841"/>
            <a:ext cx="10849939" cy="3576346"/>
          </a:xfrm>
        </p:spPr>
        <p:txBody>
          <a:bodyPr/>
          <a:lstStyle/>
          <a:p>
            <a:pPr marL="0" indent="0">
              <a:buNone/>
            </a:pPr>
            <a:r>
              <a:rPr lang="en-US" sz="3200" b="1" dirty="0">
                <a:latin typeface="Century Gothic" panose="020B0502020202020204" pitchFamily="34" charset="0"/>
              </a:rPr>
              <a:t>How long have you been with your primary care doctor?</a:t>
            </a:r>
          </a:p>
          <a:p>
            <a:pPr marL="0" indent="0">
              <a:buNone/>
            </a:pPr>
            <a:endParaRPr lang="en-US" sz="800" dirty="0">
              <a:latin typeface="Century Gothic" panose="020B0502020202020204" pitchFamily="34" charset="0"/>
            </a:endParaRPr>
          </a:p>
          <a:p>
            <a:pPr lvl="1">
              <a:buSzPct val="100000"/>
              <a:buFont typeface="Wingdings" panose="05000000000000000000" pitchFamily="2" charset="2"/>
              <a:buChar char="q"/>
            </a:pPr>
            <a:r>
              <a:rPr lang="en-US" sz="2800" dirty="0">
                <a:latin typeface="Century Gothic" panose="020B0502020202020204" pitchFamily="34" charset="0"/>
              </a:rPr>
              <a:t>1 Year or Less</a:t>
            </a:r>
          </a:p>
          <a:p>
            <a:pPr lvl="1">
              <a:buSzPct val="100000"/>
              <a:buFont typeface="Wingdings" panose="05000000000000000000" pitchFamily="2" charset="2"/>
              <a:buChar char="q"/>
            </a:pPr>
            <a:r>
              <a:rPr lang="en-US" sz="2800" dirty="0">
                <a:latin typeface="Century Gothic" panose="020B0502020202020204" pitchFamily="34" charset="0"/>
              </a:rPr>
              <a:t>2 years or more</a:t>
            </a:r>
          </a:p>
          <a:p>
            <a:pPr lvl="1">
              <a:buSzPct val="100000"/>
              <a:buFont typeface="Wingdings" panose="05000000000000000000" pitchFamily="2" charset="2"/>
              <a:buChar char="q"/>
            </a:pPr>
            <a:r>
              <a:rPr lang="en-US" sz="2800" dirty="0">
                <a:latin typeface="Century Gothic" panose="020B0502020202020204" pitchFamily="34" charset="0"/>
              </a:rPr>
              <a:t>5 years or more</a:t>
            </a:r>
          </a:p>
          <a:p>
            <a:pPr lvl="1">
              <a:buSzPct val="100000"/>
              <a:buFont typeface="Wingdings" panose="05000000000000000000" pitchFamily="2" charset="2"/>
              <a:buChar char="q"/>
            </a:pPr>
            <a:r>
              <a:rPr lang="en-US" sz="2800" dirty="0">
                <a:latin typeface="Century Gothic" panose="020B0502020202020204" pitchFamily="34" charset="0"/>
              </a:rPr>
              <a:t>10 years or more</a:t>
            </a:r>
            <a:endParaRPr lang="en-US" sz="2400" dirty="0">
              <a:latin typeface="Century Gothic" panose="020B0502020202020204" pitchFamily="34" charset="0"/>
            </a:endParaRPr>
          </a:p>
          <a:p>
            <a:pPr lvl="1">
              <a:buFont typeface="Arial" panose="020B0604020202020204" pitchFamily="34" charset="0"/>
              <a:buChar char="•"/>
            </a:pPr>
            <a:endParaRPr lang="en-US" sz="2400" dirty="0">
              <a:latin typeface="Century Gothic" panose="020B0502020202020204" pitchFamily="34" charset="0"/>
            </a:endParaRPr>
          </a:p>
          <a:p>
            <a:pPr marL="274320" lvl="1" indent="0">
              <a:buNone/>
            </a:pPr>
            <a:endParaRPr lang="en-US" sz="2400" dirty="0">
              <a:latin typeface="Century Gothic" panose="020B0502020202020204" pitchFamily="34" charset="0"/>
            </a:endParaRPr>
          </a:p>
        </p:txBody>
      </p:sp>
      <p:sp>
        <p:nvSpPr>
          <p:cNvPr id="5" name="Rectangle 4"/>
          <p:cNvSpPr/>
          <p:nvPr/>
        </p:nvSpPr>
        <p:spPr>
          <a:xfrm>
            <a:off x="3520036" y="5331637"/>
            <a:ext cx="5623964" cy="7606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087"/>
                </a:solidFill>
              </a:rPr>
              <a:t>Are ALL doctors the same?</a:t>
            </a:r>
          </a:p>
        </p:txBody>
      </p:sp>
      <p:grpSp>
        <p:nvGrpSpPr>
          <p:cNvPr id="13" name="Group 12"/>
          <p:cNvGrpSpPr/>
          <p:nvPr/>
        </p:nvGrpSpPr>
        <p:grpSpPr>
          <a:xfrm>
            <a:off x="7231268" y="743387"/>
            <a:ext cx="4960732" cy="4091581"/>
            <a:chOff x="7628310" y="668606"/>
            <a:chExt cx="4960732" cy="4091581"/>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8310" y="1718781"/>
              <a:ext cx="3550880" cy="3041406"/>
            </a:xfrm>
            <a:prstGeom prst="rect">
              <a:avLst/>
            </a:prstGeom>
          </p:spPr>
        </p:pic>
        <p:pic>
          <p:nvPicPr>
            <p:cNvPr id="12" name="Picture 11" descr="Free photo: Pencil, Hand, Rubber - Free Image on Pixabay - 2679000"/>
            <p:cNvPicPr>
              <a:picLocks noChangeAspect="1"/>
            </p:cNvPicPr>
            <p:nvPr/>
          </p:nvPicPr>
          <p:blipFill rotWithShape="1">
            <a:blip r:embed="rId4">
              <a:extLst>
                <a:ext uri="{28A0092B-C50C-407E-A947-70E740481C1C}">
                  <a14:useLocalDpi xmlns:a14="http://schemas.microsoft.com/office/drawing/2010/main" val="0"/>
                </a:ext>
              </a:extLst>
            </a:blip>
            <a:srcRect l="33161"/>
            <a:stretch/>
          </p:blipFill>
          <p:spPr>
            <a:xfrm>
              <a:off x="9912750" y="668606"/>
              <a:ext cx="2676292" cy="2893277"/>
            </a:xfrm>
            <a:prstGeom prst="rect">
              <a:avLst/>
            </a:prstGeom>
          </p:spPr>
        </p:pic>
      </p:grpSp>
    </p:spTree>
    <p:extLst>
      <p:ext uri="{BB962C8B-B14F-4D97-AF65-F5344CB8AC3E}">
        <p14:creationId xmlns:p14="http://schemas.microsoft.com/office/powerpoint/2010/main" val="278579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a:ln>
            <a:noFill/>
          </a:ln>
        </p:spPr>
        <p:txBody>
          <a:bodyPr/>
          <a:lstStyle/>
          <a:p>
            <a:pPr marL="0" indent="0">
              <a:buNone/>
            </a:pPr>
            <a:r>
              <a:rPr lang="en-US" sz="4000" b="1" dirty="0">
                <a:solidFill>
                  <a:srgbClr val="003087"/>
                </a:solidFill>
                <a:latin typeface="Century Gothic" panose="020B0502020202020204" pitchFamily="34" charset="0"/>
              </a:rPr>
              <a:t>Relationship with Your Doctor</a:t>
            </a:r>
            <a:endParaRPr lang="en-US" sz="4000" b="1" dirty="0">
              <a:solidFill>
                <a:schemeClr val="bg1"/>
              </a:solidFill>
              <a:latin typeface="Century Gothic" panose="020B0502020202020204" pitchFamily="34" charset="0"/>
            </a:endParaRPr>
          </a:p>
        </p:txBody>
      </p:sp>
      <p:sp>
        <p:nvSpPr>
          <p:cNvPr id="6" name="Content Placeholder 5"/>
          <p:cNvSpPr>
            <a:spLocks noGrp="1"/>
          </p:cNvSpPr>
          <p:nvPr>
            <p:ph sz="quarter" idx="1"/>
          </p:nvPr>
        </p:nvSpPr>
        <p:spPr>
          <a:xfrm>
            <a:off x="631918" y="1845316"/>
            <a:ext cx="10849939" cy="2330173"/>
          </a:xfrm>
        </p:spPr>
        <p:txBody>
          <a:bodyPr/>
          <a:lstStyle/>
          <a:p>
            <a:pPr marL="0" indent="0">
              <a:buNone/>
            </a:pPr>
            <a:r>
              <a:rPr lang="en-US" sz="2800" b="1" dirty="0">
                <a:latin typeface="Century Gothic" panose="020B0502020202020204" pitchFamily="34" charset="0"/>
              </a:rPr>
              <a:t>How many of you would:</a:t>
            </a:r>
            <a:endParaRPr lang="en-US" sz="800" dirty="0">
              <a:latin typeface="Century Gothic" panose="020B0502020202020204" pitchFamily="34" charset="0"/>
            </a:endParaRPr>
          </a:p>
          <a:p>
            <a:pPr marL="731520" lvl="1" indent="-457200">
              <a:buFont typeface="+mj-lt"/>
              <a:buAutoNum type="alphaUcPeriod"/>
            </a:pPr>
            <a:r>
              <a:rPr lang="en-US" sz="2400" dirty="0">
                <a:latin typeface="Century Gothic" panose="020B0502020202020204" pitchFamily="34" charset="0"/>
              </a:rPr>
              <a:t>Never change doctors</a:t>
            </a:r>
            <a:endParaRPr lang="en-US" sz="800" dirty="0">
              <a:latin typeface="Century Gothic" panose="020B0502020202020204" pitchFamily="34" charset="0"/>
            </a:endParaRPr>
          </a:p>
          <a:p>
            <a:pPr marL="731520" lvl="1" indent="-457200">
              <a:buFont typeface="+mj-lt"/>
              <a:buAutoNum type="alphaUcPeriod"/>
            </a:pPr>
            <a:r>
              <a:rPr lang="en-US" sz="2400" dirty="0">
                <a:latin typeface="Century Gothic" panose="020B0502020202020204" pitchFamily="34" charset="0"/>
              </a:rPr>
              <a:t>Change doctors if your health needs changed</a:t>
            </a:r>
            <a:endParaRPr lang="en-US" sz="800" dirty="0">
              <a:latin typeface="Century Gothic" panose="020B0502020202020204" pitchFamily="34" charset="0"/>
            </a:endParaRPr>
          </a:p>
          <a:p>
            <a:pPr marL="731520" lvl="1" indent="-457200">
              <a:buFont typeface="+mj-lt"/>
              <a:buAutoNum type="alphaUcPeriod"/>
            </a:pPr>
            <a:r>
              <a:rPr lang="en-US" sz="2400" dirty="0">
                <a:latin typeface="Century Gothic" panose="020B0502020202020204" pitchFamily="34" charset="0"/>
              </a:rPr>
              <a:t>Change doctors if there was something better AND you knew how to find it?</a:t>
            </a:r>
          </a:p>
        </p:txBody>
      </p:sp>
      <p:sp>
        <p:nvSpPr>
          <p:cNvPr id="3" name="TextBox 2"/>
          <p:cNvSpPr txBox="1"/>
          <p:nvPr/>
        </p:nvSpPr>
        <p:spPr>
          <a:xfrm>
            <a:off x="631918" y="987228"/>
            <a:ext cx="10527739" cy="584775"/>
          </a:xfrm>
          <a:prstGeom prst="rect">
            <a:avLst/>
          </a:prstGeom>
          <a:noFill/>
        </p:spPr>
        <p:txBody>
          <a:bodyPr wrap="square" rtlCol="0">
            <a:spAutoFit/>
          </a:bodyPr>
          <a:lstStyle/>
          <a:p>
            <a:r>
              <a:rPr lang="en-US" sz="3200" b="1" i="1" dirty="0">
                <a:solidFill>
                  <a:srgbClr val="92D050"/>
                </a:solidFill>
                <a:latin typeface="Century Gothic" panose="020B0502020202020204" pitchFamily="34" charset="0"/>
              </a:rPr>
              <a:t>How many of you feel that you have a good doctor?</a:t>
            </a:r>
          </a:p>
        </p:txBody>
      </p:sp>
      <p:pic>
        <p:nvPicPr>
          <p:cNvPr id="4" name="Picture 3" descr="4 Steps to Get Better Medical Advice from Doc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434" y="3953026"/>
            <a:ext cx="3587132" cy="23914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10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a:ln>
            <a:noFill/>
          </a:ln>
        </p:spPr>
        <p:txBody>
          <a:bodyPr/>
          <a:lstStyle/>
          <a:p>
            <a:pPr marL="0" indent="0">
              <a:buNone/>
            </a:pPr>
            <a:r>
              <a:rPr lang="en-US" sz="4000" b="1" dirty="0">
                <a:solidFill>
                  <a:srgbClr val="003087"/>
                </a:solidFill>
                <a:latin typeface="Century Gothic" panose="020B0502020202020204" pitchFamily="34" charset="0"/>
              </a:rPr>
              <a:t>Relationship with Your Doctor</a:t>
            </a:r>
            <a:endParaRPr lang="en-US" sz="4000" b="1" dirty="0">
              <a:solidFill>
                <a:schemeClr val="bg1"/>
              </a:solidFill>
              <a:latin typeface="Century Gothic" panose="020B0502020202020204" pitchFamily="34" charset="0"/>
            </a:endParaRPr>
          </a:p>
        </p:txBody>
      </p:sp>
      <p:sp>
        <p:nvSpPr>
          <p:cNvPr id="6" name="Content Placeholder 5"/>
          <p:cNvSpPr>
            <a:spLocks noGrp="1"/>
          </p:cNvSpPr>
          <p:nvPr>
            <p:ph sz="quarter" idx="1"/>
          </p:nvPr>
        </p:nvSpPr>
        <p:spPr/>
        <p:txBody>
          <a:bodyPr/>
          <a:lstStyle/>
          <a:p>
            <a:pPr marL="0" indent="0">
              <a:buNone/>
            </a:pPr>
            <a:r>
              <a:rPr lang="en-US" sz="3200" b="1" dirty="0">
                <a:latin typeface="Century Gothic" panose="020B0502020202020204" pitchFamily="34" charset="0"/>
              </a:rPr>
              <a:t>If you were able to find a better…</a:t>
            </a:r>
            <a:endParaRPr lang="en-US" sz="800" b="1" dirty="0">
              <a:latin typeface="Century Gothic" panose="020B0502020202020204" pitchFamily="34" charset="0"/>
            </a:endParaRPr>
          </a:p>
          <a:p>
            <a:pPr marL="0" indent="0">
              <a:buNone/>
            </a:pPr>
            <a:endParaRPr lang="en-US" sz="800" dirty="0">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Doctor, would you change?</a:t>
            </a:r>
            <a:endParaRPr lang="en-US" sz="800" dirty="0">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Hospital, would you change?</a:t>
            </a:r>
            <a:endParaRPr lang="en-US" sz="800" dirty="0">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Health plan, would you change?</a:t>
            </a:r>
          </a:p>
          <a:p>
            <a:pPr marL="0" indent="0">
              <a:buNone/>
            </a:pP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marL="0" indent="0" algn="ctr">
              <a:buNone/>
            </a:pPr>
            <a:r>
              <a:rPr lang="en-US" sz="2800" b="1" dirty="0">
                <a:latin typeface="Century Gothic" panose="020B0502020202020204" pitchFamily="34" charset="0"/>
              </a:rPr>
              <a:t>Changing your doctor or health plan is a </a:t>
            </a:r>
            <a:r>
              <a:rPr lang="en-US" sz="2800" b="1" i="1" u="sng" dirty="0">
                <a:solidFill>
                  <a:schemeClr val="accent6">
                    <a:lumMod val="75000"/>
                  </a:schemeClr>
                </a:solidFill>
                <a:latin typeface="Century Gothic" panose="020B0502020202020204" pitchFamily="34" charset="0"/>
              </a:rPr>
              <a:t>SERIOUS</a:t>
            </a:r>
            <a:r>
              <a:rPr lang="en-US" sz="2800" dirty="0">
                <a:latin typeface="Century Gothic" panose="020B0502020202020204" pitchFamily="34" charset="0"/>
              </a:rPr>
              <a:t> </a:t>
            </a:r>
            <a:r>
              <a:rPr lang="en-US" sz="2800" b="1" dirty="0">
                <a:latin typeface="Century Gothic" panose="020B0502020202020204" pitchFamily="34" charset="0"/>
              </a:rPr>
              <a:t>decision!</a:t>
            </a:r>
          </a:p>
          <a:p>
            <a:pPr marL="274320" lvl="1"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14361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a:ln>
            <a:noFill/>
          </a:ln>
        </p:spPr>
        <p:txBody>
          <a:bodyPr/>
          <a:lstStyle/>
          <a:p>
            <a:pPr marL="0" indent="0">
              <a:buNone/>
            </a:pPr>
            <a:r>
              <a:rPr lang="en-US" sz="4000" b="1" dirty="0">
                <a:solidFill>
                  <a:srgbClr val="003087"/>
                </a:solidFill>
                <a:latin typeface="Century Gothic" panose="020B0502020202020204" pitchFamily="34" charset="0"/>
              </a:rPr>
              <a:t>Relationship with Your Doctor</a:t>
            </a:r>
            <a:endParaRPr lang="en-US" sz="4000" b="1" dirty="0">
              <a:solidFill>
                <a:schemeClr val="bg1"/>
              </a:solidFill>
              <a:latin typeface="Century Gothic" panose="020B0502020202020204" pitchFamily="34" charset="0"/>
            </a:endParaRPr>
          </a:p>
        </p:txBody>
      </p:sp>
      <p:sp>
        <p:nvSpPr>
          <p:cNvPr id="6" name="Content Placeholder 5"/>
          <p:cNvSpPr>
            <a:spLocks noGrp="1"/>
          </p:cNvSpPr>
          <p:nvPr>
            <p:ph sz="quarter" idx="1"/>
          </p:nvPr>
        </p:nvSpPr>
        <p:spPr>
          <a:xfrm>
            <a:off x="663977" y="1078278"/>
            <a:ext cx="10849939" cy="4332016"/>
          </a:xfrm>
        </p:spPr>
        <p:txBody>
          <a:bodyPr/>
          <a:lstStyle/>
          <a:p>
            <a:pPr marL="0" indent="0">
              <a:buNone/>
            </a:pPr>
            <a:r>
              <a:rPr lang="en-US" sz="3200" b="1" dirty="0">
                <a:solidFill>
                  <a:schemeClr val="accent2"/>
                </a:solidFill>
                <a:latin typeface="Century Gothic" panose="020B0502020202020204" pitchFamily="34" charset="0"/>
              </a:rPr>
              <a:t>Health Care is Changing!</a:t>
            </a:r>
          </a:p>
          <a:p>
            <a:pPr marL="0" indent="0">
              <a:buNone/>
            </a:pPr>
            <a:endParaRPr lang="en-US" sz="500" b="1" dirty="0">
              <a:effectLst>
                <a:outerShdw blurRad="38100" dist="38100" dir="2700000" algn="tl">
                  <a:srgbClr val="000000">
                    <a:alpha val="43137"/>
                  </a:srgbClr>
                </a:outerShdw>
              </a:effectLst>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Doctors have fewer personal relationships and continuity with patients</a:t>
            </a:r>
          </a:p>
          <a:p>
            <a:pPr>
              <a:buFont typeface="Wingdings 3" panose="05040102010807070707" pitchFamily="18" charset="2"/>
              <a:buChar char="}"/>
            </a:pPr>
            <a:endParaRPr lang="en-US" sz="500" dirty="0">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Patient initiative and shared decision making are more important than ever</a:t>
            </a:r>
          </a:p>
          <a:p>
            <a:pPr>
              <a:buFont typeface="Wingdings 3" panose="05040102010807070707" pitchFamily="18" charset="2"/>
              <a:buChar char="}"/>
            </a:pPr>
            <a:endParaRPr lang="en-US" sz="500" dirty="0">
              <a:latin typeface="Century Gothic" panose="020B0502020202020204" pitchFamily="34" charset="0"/>
            </a:endParaRPr>
          </a:p>
          <a:p>
            <a:pPr>
              <a:buFont typeface="Wingdings 3" panose="05040102010807070707" pitchFamily="18" charset="2"/>
              <a:buChar char="}"/>
            </a:pPr>
            <a:r>
              <a:rPr lang="en-US" sz="2800" dirty="0">
                <a:latin typeface="Century Gothic" panose="020B0502020202020204" pitchFamily="34" charset="0"/>
              </a:rPr>
              <a:t>Taking control of your health and healthcare will lead to better health outcomes</a:t>
            </a:r>
            <a:endParaRPr lang="en-US" sz="2800" b="1" dirty="0">
              <a:effectLst>
                <a:outerShdw blurRad="38100" dist="38100" dir="2700000" algn="tl">
                  <a:srgbClr val="000000">
                    <a:alpha val="43137"/>
                  </a:srgbClr>
                </a:outerShdw>
              </a:effectLst>
              <a:latin typeface="Century Gothic" panose="020B0502020202020204" pitchFamily="34" charset="0"/>
            </a:endParaRPr>
          </a:p>
          <a:p>
            <a:pPr marL="274320" lvl="1"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245713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p:spPr>
        <p:txBody>
          <a:bodyPr/>
          <a:lstStyle/>
          <a:p>
            <a:pPr marL="0" indent="0">
              <a:buNone/>
            </a:pPr>
            <a:r>
              <a:rPr lang="en-US" sz="4000" b="1" dirty="0">
                <a:solidFill>
                  <a:srgbClr val="003087"/>
                </a:solidFill>
                <a:latin typeface="Century Gothic" panose="020B0502020202020204" pitchFamily="34" charset="0"/>
              </a:rPr>
              <a:t>Qualities of a Good Doctor</a:t>
            </a:r>
          </a:p>
        </p:txBody>
      </p:sp>
      <p:sp>
        <p:nvSpPr>
          <p:cNvPr id="6" name="Content Placeholder 5"/>
          <p:cNvSpPr>
            <a:spLocks noGrp="1"/>
          </p:cNvSpPr>
          <p:nvPr>
            <p:ph sz="quarter" idx="1"/>
          </p:nvPr>
        </p:nvSpPr>
        <p:spPr>
          <a:xfrm>
            <a:off x="711200" y="1575114"/>
            <a:ext cx="6366944" cy="4332016"/>
          </a:xfrm>
        </p:spPr>
        <p:txBody>
          <a:bodyPr/>
          <a:lstStyle/>
          <a:p>
            <a:pPr marL="0" indent="0">
              <a:buNone/>
            </a:pPr>
            <a:endParaRPr lang="en-US" sz="1000" dirty="0">
              <a:latin typeface="Century Gothic" panose="020B0502020202020204" pitchFamily="34" charset="0"/>
            </a:endParaRPr>
          </a:p>
          <a:p>
            <a:pPr marL="0" indent="0">
              <a:buNone/>
            </a:pPr>
            <a:r>
              <a:rPr lang="en-US" sz="3200" b="1" dirty="0">
                <a:latin typeface="Century Gothic" panose="020B0502020202020204" pitchFamily="34" charset="0"/>
              </a:rPr>
              <a:t>My doctor must:</a:t>
            </a:r>
            <a:endParaRPr lang="en-US" sz="800" b="1"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Take his or her time with me</a:t>
            </a:r>
            <a:endParaRPr lang="en-US" sz="800"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Speak my language</a:t>
            </a:r>
            <a:endParaRPr lang="en-US" sz="800"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Be experienced </a:t>
            </a:r>
            <a:endParaRPr lang="en-US" sz="800"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Be friendly</a:t>
            </a:r>
            <a:endParaRPr lang="en-US" sz="800"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Have modern medical technology</a:t>
            </a:r>
            <a:endParaRPr lang="en-US" sz="800" dirty="0">
              <a:latin typeface="Century Gothic" panose="020B0502020202020204" pitchFamily="34" charset="0"/>
            </a:endParaRPr>
          </a:p>
          <a:p>
            <a:pPr lvl="1">
              <a:buFont typeface="Wingdings" panose="05000000000000000000" pitchFamily="2" charset="2"/>
              <a:buChar char="ü"/>
            </a:pPr>
            <a:r>
              <a:rPr lang="en-US" sz="2400" dirty="0">
                <a:latin typeface="Century Gothic" panose="020B0502020202020204" pitchFamily="34" charset="0"/>
              </a:rPr>
              <a:t>Offer programs to keep me healthy</a:t>
            </a:r>
          </a:p>
          <a:p>
            <a:pPr marL="0" indent="0">
              <a:buNone/>
            </a:pPr>
            <a:endParaRPr lang="en-US" sz="2400" dirty="0">
              <a:latin typeface="Century Gothic" panose="020B0502020202020204" pitchFamily="34" charset="0"/>
            </a:endParaRPr>
          </a:p>
          <a:p>
            <a:pPr marL="274320" lvl="1" indent="0">
              <a:buNone/>
            </a:pPr>
            <a:endParaRPr lang="en-US" sz="2400" dirty="0">
              <a:latin typeface="Century Gothic" panose="020B0502020202020204" pitchFamily="34" charset="0"/>
            </a:endParaRPr>
          </a:p>
        </p:txBody>
      </p:sp>
      <p:sp>
        <p:nvSpPr>
          <p:cNvPr id="4" name="TextBox 3"/>
          <p:cNvSpPr txBox="1"/>
          <p:nvPr/>
        </p:nvSpPr>
        <p:spPr>
          <a:xfrm>
            <a:off x="711200" y="987228"/>
            <a:ext cx="9621430" cy="584775"/>
          </a:xfrm>
          <a:prstGeom prst="rect">
            <a:avLst/>
          </a:prstGeom>
          <a:noFill/>
        </p:spPr>
        <p:txBody>
          <a:bodyPr wrap="square" rtlCol="0">
            <a:spAutoFit/>
          </a:bodyPr>
          <a:lstStyle/>
          <a:p>
            <a:r>
              <a:rPr lang="en-US" sz="3200" b="1" i="1" dirty="0">
                <a:solidFill>
                  <a:schemeClr val="accent2"/>
                </a:solidFill>
                <a:latin typeface="Century Gothic" panose="020B0502020202020204" pitchFamily="34" charset="0"/>
              </a:rPr>
              <a:t>What makes a doctor better than others?</a:t>
            </a:r>
            <a:endParaRPr lang="en-US" sz="800" b="1" i="1" dirty="0">
              <a:solidFill>
                <a:schemeClr val="accent2"/>
              </a:solidFill>
              <a:latin typeface="Century Gothic" panose="020B0502020202020204" pitchFamily="34" charset="0"/>
            </a:endParaRPr>
          </a:p>
        </p:txBody>
      </p:sp>
      <p:pic>
        <p:nvPicPr>
          <p:cNvPr id="1026" name="Picture 2" descr="Portrait of male and female doctors stock photo">
            <a:extLst>
              <a:ext uri="{FF2B5EF4-FFF2-40B4-BE49-F238E27FC236}">
                <a16:creationId xmlns:a16="http://schemas.microsoft.com/office/drawing/2014/main" id="{DE2227F8-2639-E777-6105-FFB8DBE2B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1572003"/>
            <a:ext cx="5146675" cy="342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2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p:spPr>
        <p:txBody>
          <a:bodyPr/>
          <a:lstStyle/>
          <a:p>
            <a:pPr marL="0" indent="0">
              <a:buNone/>
            </a:pPr>
            <a:r>
              <a:rPr lang="en-US" sz="4000" b="1" dirty="0">
                <a:solidFill>
                  <a:srgbClr val="003087"/>
                </a:solidFill>
                <a:latin typeface="Century Gothic" panose="020B0502020202020204" pitchFamily="34" charset="0"/>
              </a:rPr>
              <a:t>Finding a Good Doctor</a:t>
            </a:r>
          </a:p>
        </p:txBody>
      </p:sp>
      <p:sp>
        <p:nvSpPr>
          <p:cNvPr id="6" name="Content Placeholder 5"/>
          <p:cNvSpPr>
            <a:spLocks noGrp="1"/>
          </p:cNvSpPr>
          <p:nvPr>
            <p:ph sz="quarter" idx="1"/>
          </p:nvPr>
        </p:nvSpPr>
        <p:spPr>
          <a:xfrm>
            <a:off x="5596795" y="1157894"/>
            <a:ext cx="6254310" cy="4332016"/>
          </a:xfrm>
        </p:spPr>
        <p:txBody>
          <a:bodyPr/>
          <a:lstStyle/>
          <a:p>
            <a:pPr marL="0" indent="0">
              <a:buNone/>
            </a:pPr>
            <a:r>
              <a:rPr lang="en-US" sz="3200" b="1" dirty="0">
                <a:solidFill>
                  <a:schemeClr val="accent2"/>
                </a:solidFill>
                <a:latin typeface="Century Gothic" panose="020B0502020202020204" pitchFamily="34" charset="0"/>
              </a:rPr>
              <a:t>What is the best way to find a good Primary Doctor?</a:t>
            </a:r>
            <a:endParaRPr lang="en-US" sz="700" b="1" dirty="0">
              <a:solidFill>
                <a:schemeClr val="accent2"/>
              </a:solidFill>
              <a:latin typeface="Century Gothic" panose="020B0502020202020204" pitchFamily="34" charset="0"/>
            </a:endParaRPr>
          </a:p>
          <a:p>
            <a:pPr>
              <a:buFont typeface="Wingdings 3" panose="05040102010807070707" pitchFamily="18" charset="2"/>
              <a:buChar char="}"/>
            </a:pPr>
            <a:r>
              <a:rPr lang="en-US" sz="2400" dirty="0">
                <a:latin typeface="Century Gothic" panose="020B0502020202020204" pitchFamily="34" charset="0"/>
              </a:rPr>
              <a:t>Search within your health plans network</a:t>
            </a:r>
            <a:endParaRPr lang="en-US" sz="800" dirty="0">
              <a:latin typeface="Century Gothic" panose="020B0502020202020204" pitchFamily="34" charset="0"/>
            </a:endParaRPr>
          </a:p>
          <a:p>
            <a:pPr>
              <a:buFont typeface="Wingdings 3" panose="05040102010807070707" pitchFamily="18" charset="2"/>
              <a:buChar char="}"/>
            </a:pPr>
            <a:r>
              <a:rPr lang="en-US" sz="2400" dirty="0">
                <a:latin typeface="Century Gothic" panose="020B0502020202020204" pitchFamily="34" charset="0"/>
              </a:rPr>
              <a:t>Find a doctor that accepts Medicare</a:t>
            </a:r>
            <a:endParaRPr lang="en-US" sz="800" dirty="0">
              <a:latin typeface="Century Gothic" panose="020B0502020202020204" pitchFamily="34" charset="0"/>
            </a:endParaRPr>
          </a:p>
          <a:p>
            <a:pPr>
              <a:buFont typeface="Wingdings 3" panose="05040102010807070707" pitchFamily="18" charset="2"/>
              <a:buChar char="}"/>
            </a:pPr>
            <a:r>
              <a:rPr lang="en-US" sz="2400" dirty="0">
                <a:latin typeface="Century Gothic" panose="020B0502020202020204" pitchFamily="34" charset="0"/>
              </a:rPr>
              <a:t>Asking friends or family for a suggestion</a:t>
            </a:r>
            <a:endParaRPr lang="en-US" sz="800" dirty="0">
              <a:latin typeface="Century Gothic" panose="020B0502020202020204" pitchFamily="34" charset="0"/>
            </a:endParaRPr>
          </a:p>
          <a:p>
            <a:pPr>
              <a:buFont typeface="Wingdings 3" panose="05040102010807070707" pitchFamily="18" charset="2"/>
              <a:buChar char="}"/>
            </a:pPr>
            <a:r>
              <a:rPr lang="en-US" sz="2400" dirty="0">
                <a:latin typeface="Century Gothic" panose="020B0502020202020204" pitchFamily="34" charset="0"/>
              </a:rPr>
              <a:t>Find a physician affiliated with a practice or professional network</a:t>
            </a:r>
            <a:endParaRPr lang="en-US" sz="800" dirty="0">
              <a:latin typeface="Century Gothic" panose="020B0502020202020204" pitchFamily="34" charset="0"/>
            </a:endParaRPr>
          </a:p>
          <a:p>
            <a:pPr>
              <a:buFont typeface="Wingdings 3" panose="05040102010807070707" pitchFamily="18" charset="2"/>
              <a:buChar char="}"/>
            </a:pPr>
            <a:r>
              <a:rPr lang="en-US" sz="2400" dirty="0">
                <a:latin typeface="Century Gothic" panose="020B0502020202020204" pitchFamily="34" charset="0"/>
              </a:rPr>
              <a:t>Find a doctor that is local and easily accessible</a:t>
            </a:r>
            <a:endParaRPr lang="en-US" sz="800" dirty="0">
              <a:latin typeface="Century Gothic" panose="020B0502020202020204" pitchFamily="34" charset="0"/>
            </a:endParaRPr>
          </a:p>
        </p:txBody>
      </p:sp>
      <p:pic>
        <p:nvPicPr>
          <p:cNvPr id="1026" name="Picture 2" descr="Image result for doctor and senior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2208"/>
            <a:ext cx="5596795" cy="355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9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prstGeom prst="rect">
            <a:avLst/>
          </a:prstGeom>
          <a:noFill/>
        </p:spPr>
        <p:txBody>
          <a:bodyPr/>
          <a:lstStyle/>
          <a:p>
            <a:pPr marL="0" indent="0">
              <a:buNone/>
            </a:pPr>
            <a:r>
              <a:rPr lang="en-US" sz="4000" b="1" dirty="0">
                <a:solidFill>
                  <a:srgbClr val="003087"/>
                </a:solidFill>
                <a:latin typeface="Century Gothic" panose="020B0502020202020204" pitchFamily="34" charset="0"/>
              </a:rPr>
              <a:t>Benefits of a Good Health Plan</a:t>
            </a:r>
          </a:p>
        </p:txBody>
      </p:sp>
      <p:sp>
        <p:nvSpPr>
          <p:cNvPr id="6" name="Content Placeholder 5"/>
          <p:cNvSpPr>
            <a:spLocks noGrp="1"/>
          </p:cNvSpPr>
          <p:nvPr>
            <p:ph sz="quarter" idx="1"/>
          </p:nvPr>
        </p:nvSpPr>
        <p:spPr>
          <a:xfrm>
            <a:off x="711200" y="1903684"/>
            <a:ext cx="10849939" cy="4332016"/>
          </a:xfrm>
        </p:spPr>
        <p:txBody>
          <a:bodyPr/>
          <a:lstStyle/>
          <a:p>
            <a:pPr marL="0" indent="0">
              <a:buNone/>
            </a:pPr>
            <a:r>
              <a:rPr lang="en-US" sz="3200" b="1" dirty="0">
                <a:latin typeface="Century Gothic" panose="020B0502020202020204" pitchFamily="34" charset="0"/>
              </a:rPr>
              <a:t>My health plan must:</a:t>
            </a:r>
          </a:p>
          <a:p>
            <a:pPr lvl="1">
              <a:spcBef>
                <a:spcPts val="0"/>
              </a:spcBef>
              <a:spcAft>
                <a:spcPts val="0"/>
              </a:spcAft>
              <a:buFont typeface="Wingdings 3" panose="05040102010807070707" pitchFamily="18" charset="2"/>
              <a:buChar char="}"/>
            </a:pPr>
            <a:r>
              <a:rPr lang="en-US" sz="2400" dirty="0">
                <a:latin typeface="Century Gothic" panose="020B0502020202020204" pitchFamily="34" charset="0"/>
              </a:rPr>
              <a:t>Have many doctors and hospitals in their network</a:t>
            </a:r>
          </a:p>
          <a:p>
            <a:pPr lvl="1">
              <a:buFont typeface="Wingdings 3" panose="05040102010807070707" pitchFamily="18" charset="2"/>
              <a:buChar char="}"/>
            </a:pPr>
            <a:r>
              <a:rPr lang="en-US" sz="2400" dirty="0">
                <a:latin typeface="Century Gothic" panose="020B0502020202020204" pitchFamily="34" charset="0"/>
              </a:rPr>
              <a:t>Have low premiums and co-pays</a:t>
            </a:r>
          </a:p>
          <a:p>
            <a:pPr lvl="1">
              <a:buFont typeface="Wingdings 3" panose="05040102010807070707" pitchFamily="18" charset="2"/>
              <a:buChar char="}"/>
            </a:pPr>
            <a:r>
              <a:rPr lang="en-US" sz="2400" dirty="0">
                <a:latin typeface="Century Gothic" panose="020B0502020202020204" pitchFamily="34" charset="0"/>
              </a:rPr>
              <a:t>Provide affordable prescription drug coverage</a:t>
            </a:r>
          </a:p>
          <a:p>
            <a:pPr lvl="1">
              <a:buFont typeface="Wingdings 3" panose="05040102010807070707" pitchFamily="18" charset="2"/>
              <a:buChar char="}"/>
            </a:pPr>
            <a:r>
              <a:rPr lang="en-US" sz="2400" dirty="0">
                <a:latin typeface="Century Gothic" panose="020B0502020202020204" pitchFamily="34" charset="0"/>
              </a:rPr>
              <a:t>Cover rides to and from my doctors’ visits</a:t>
            </a:r>
          </a:p>
          <a:p>
            <a:pPr lvl="1">
              <a:buFont typeface="Wingdings 3" panose="05040102010807070707" pitchFamily="18" charset="2"/>
              <a:buChar char="}"/>
            </a:pPr>
            <a:r>
              <a:rPr lang="en-US" sz="2400" dirty="0">
                <a:latin typeface="Century Gothic" panose="020B0502020202020204" pitchFamily="34" charset="0"/>
              </a:rPr>
              <a:t>Offer programs to keep me healthy</a:t>
            </a:r>
          </a:p>
          <a:p>
            <a:pPr lvl="1">
              <a:buFont typeface="Wingdings 3" panose="05040102010807070707" pitchFamily="18" charset="2"/>
              <a:buChar char="}"/>
            </a:pPr>
            <a:r>
              <a:rPr lang="en-US" sz="2400" dirty="0">
                <a:latin typeface="Century Gothic" panose="020B0502020202020204" pitchFamily="34" charset="0"/>
              </a:rPr>
              <a:t>Have excellent customer service</a:t>
            </a:r>
          </a:p>
          <a:p>
            <a:pPr marL="274320" lvl="1" indent="0">
              <a:buNone/>
            </a:pPr>
            <a:endParaRPr lang="en-US" sz="2800" dirty="0">
              <a:latin typeface="Century Gothic" panose="020B0502020202020204" pitchFamily="34" charset="0"/>
            </a:endParaRPr>
          </a:p>
          <a:p>
            <a:pPr marL="0" indent="0">
              <a:buNone/>
            </a:pPr>
            <a:endParaRPr lang="en-US" sz="2800" dirty="0">
              <a:latin typeface="Century Gothic" panose="020B0502020202020204" pitchFamily="34" charset="0"/>
            </a:endParaRPr>
          </a:p>
          <a:p>
            <a:pPr marL="274320" lvl="1" indent="0">
              <a:buNone/>
            </a:pPr>
            <a:endParaRPr lang="en-US" sz="2800" dirty="0">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9257288" y="2162683"/>
            <a:ext cx="2934712" cy="2782402"/>
          </a:xfrm>
          <a:prstGeom prst="rect">
            <a:avLst/>
          </a:prstGeom>
        </p:spPr>
      </p:pic>
      <p:sp>
        <p:nvSpPr>
          <p:cNvPr id="4" name="TextBox 3"/>
          <p:cNvSpPr txBox="1"/>
          <p:nvPr/>
        </p:nvSpPr>
        <p:spPr>
          <a:xfrm>
            <a:off x="718215" y="1019397"/>
            <a:ext cx="10624843" cy="584775"/>
          </a:xfrm>
          <a:prstGeom prst="rect">
            <a:avLst/>
          </a:prstGeom>
          <a:noFill/>
        </p:spPr>
        <p:txBody>
          <a:bodyPr wrap="square" rtlCol="0">
            <a:spAutoFit/>
          </a:bodyPr>
          <a:lstStyle/>
          <a:p>
            <a:r>
              <a:rPr lang="en-US" sz="3200" b="1" i="1" dirty="0">
                <a:solidFill>
                  <a:schemeClr val="accent2"/>
                </a:solidFill>
                <a:latin typeface="Century Gothic" panose="020B0502020202020204" pitchFamily="34" charset="0"/>
              </a:rPr>
              <a:t>What makes a health plan better than another?</a:t>
            </a:r>
            <a:endParaRPr lang="en-US" sz="800" b="1" i="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4159129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M10167126">
  <a:themeElements>
    <a:clrScheme name="SCAN Brand Colors 2018">
      <a:dk1>
        <a:srgbClr val="003087"/>
      </a:dk1>
      <a:lt1>
        <a:sysClr val="window" lastClr="FFFFFF"/>
      </a:lt1>
      <a:dk2>
        <a:srgbClr val="5A637A"/>
      </a:dk2>
      <a:lt2>
        <a:srgbClr val="FFFFFF"/>
      </a:lt2>
      <a:accent1>
        <a:srgbClr val="003087"/>
      </a:accent1>
      <a:accent2>
        <a:srgbClr val="65B034"/>
      </a:accent2>
      <a:accent3>
        <a:srgbClr val="52AEA3"/>
      </a:accent3>
      <a:accent4>
        <a:srgbClr val="715192"/>
      </a:accent4>
      <a:accent5>
        <a:srgbClr val="D6D4AE"/>
      </a:accent5>
      <a:accent6>
        <a:srgbClr val="FF6100"/>
      </a:accent6>
      <a:hlink>
        <a:srgbClr val="52AEA3"/>
      </a:hlink>
      <a:folHlink>
        <a:srgbClr val="52AE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5FE38B179AF4388B7D60B2D494C78" ma:contentTypeVersion="2" ma:contentTypeDescription="Create a new document." ma:contentTypeScope="" ma:versionID="7f57bad37f1279215b606957b127110e">
  <xsd:schema xmlns:xsd="http://www.w3.org/2001/XMLSchema" xmlns:xs="http://www.w3.org/2001/XMLSchema" xmlns:p="http://schemas.microsoft.com/office/2006/metadata/properties" xmlns:ns2="2fcd2d5a-dfed-4ad6-9245-02b295491225" xmlns:ns3="50982c4d-73aa-4e44-9754-0b9c413ed4b7" targetNamespace="http://schemas.microsoft.com/office/2006/metadata/properties" ma:root="true" ma:fieldsID="dc14bfd1af86ef46b8825d32bed00fb2" ns2:_="" ns3:_="">
    <xsd:import namespace="2fcd2d5a-dfed-4ad6-9245-02b295491225"/>
    <xsd:import namespace="50982c4d-73aa-4e44-9754-0b9c413ed4b7"/>
    <xsd:element name="properties">
      <xsd:complexType>
        <xsd:sequence>
          <xsd:element name="documentManagement">
            <xsd:complexType>
              <xsd:all>
                <xsd:element ref="ns2:Orde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d2d5a-dfed-4ad6-9245-02b29549122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0982c4d-73aa-4e44-9754-0b9c413ed4b7"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2fcd2d5a-dfed-4ad6-9245-02b295491225" xsi:nil="true"/>
  </documentManagement>
</p:properties>
</file>

<file path=customXml/itemProps1.xml><?xml version="1.0" encoding="utf-8"?>
<ds:datastoreItem xmlns:ds="http://schemas.openxmlformats.org/officeDocument/2006/customXml" ds:itemID="{4C5DAFD3-0A95-4950-BA8C-969504DDB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d2d5a-dfed-4ad6-9245-02b295491225"/>
    <ds:schemaRef ds:uri="50982c4d-73aa-4e44-9754-0b9c413ed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14BCD-2842-474E-B77A-6D8E20E7E8BD}">
  <ds:schemaRefs>
    <ds:schemaRef ds:uri="http://schemas.microsoft.com/sharepoint/v3/contenttype/forms"/>
  </ds:schemaRefs>
</ds:datastoreItem>
</file>

<file path=customXml/itemProps3.xml><?xml version="1.0" encoding="utf-8"?>
<ds:datastoreItem xmlns:ds="http://schemas.openxmlformats.org/officeDocument/2006/customXml" ds:itemID="{51FDF94F-3ECE-4E80-9978-2FC653682BD5}">
  <ds:schemaRefs>
    <ds:schemaRef ds:uri="http://purl.org/dc/dcmitype/"/>
    <ds:schemaRef ds:uri="http://schemas.microsoft.com/office/infopath/2007/PartnerControls"/>
    <ds:schemaRef ds:uri="http://purl.org/dc/elements/1.1/"/>
    <ds:schemaRef ds:uri="http://schemas.microsoft.com/office/2006/metadata/properties"/>
    <ds:schemaRef ds:uri="50982c4d-73aa-4e44-9754-0b9c413ed4b7"/>
    <ds:schemaRef ds:uri="http://purl.org/dc/terms/"/>
    <ds:schemaRef ds:uri="http://schemas.openxmlformats.org/package/2006/metadata/core-properties"/>
    <ds:schemaRef ds:uri="http://schemas.microsoft.com/office/2006/documentManagement/types"/>
    <ds:schemaRef ds:uri="2fcd2d5a-dfed-4ad6-9245-02b2954912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5831</TotalTime>
  <Words>2454</Words>
  <Application>Microsoft Office PowerPoint</Application>
  <PresentationFormat>Widescreen</PresentationFormat>
  <Paragraphs>227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Courier New</vt:lpstr>
      <vt:lpstr>Lucida Grande</vt:lpstr>
      <vt:lpstr>Wingdings</vt:lpstr>
      <vt:lpstr>Wingdings 3</vt:lpstr>
      <vt:lpstr>TM10167126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mcilvaine mcilvaine</dc:creator>
  <cp:lastModifiedBy>Richard C. Lin</cp:lastModifiedBy>
  <cp:revision>402</cp:revision>
  <cp:lastPrinted>2020-05-12T21:05:16Z</cp:lastPrinted>
  <dcterms:created xsi:type="dcterms:W3CDTF">2018-02-02T03:00:21Z</dcterms:created>
  <dcterms:modified xsi:type="dcterms:W3CDTF">2023-03-14T20:37:27Z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0x010100D6D5FE38B179AF4388B7D60B2D494C78</vt:lpwstr>
  </property>
</Properties>
</file>